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56" r:id="rId2"/>
    <p:sldId id="274" r:id="rId3"/>
    <p:sldId id="412" r:id="rId4"/>
    <p:sldId id="414" r:id="rId5"/>
    <p:sldId id="415" r:id="rId6"/>
    <p:sldId id="416" r:id="rId7"/>
    <p:sldId id="417" r:id="rId8"/>
    <p:sldId id="418" r:id="rId9"/>
    <p:sldId id="419" r:id="rId10"/>
    <p:sldId id="420" r:id="rId11"/>
    <p:sldId id="421" r:id="rId12"/>
    <p:sldId id="422" r:id="rId13"/>
    <p:sldId id="423" r:id="rId14"/>
    <p:sldId id="283" r:id="rId15"/>
  </p:sldIdLst>
  <p:sldSz cx="9144000" cy="5143500" type="screen16x9"/>
  <p:notesSz cx="6858000" cy="9144000"/>
  <p:embeddedFontLst>
    <p:embeddedFont>
      <p:font typeface="10X10" panose="020D0604000000000000" pitchFamily="34" charset="-127"/>
      <p:regular r:id="rId17"/>
    </p:embeddedFont>
    <p:embeddedFont>
      <p:font typeface="10X10 Bold" panose="020D0604000000000000" pitchFamily="34" charset="-127"/>
      <p:regular r:id="rId18"/>
      <p:bold r:id="rId19"/>
    </p:embeddedFont>
    <p:embeddedFont>
      <p:font typeface="맑은 고딕" panose="020B0503020000020004" pitchFamily="34" charset="-127"/>
      <p:regular r:id="rId20"/>
      <p:bold r:id="rId21"/>
    </p:embeddedFont>
    <p:embeddedFont>
      <p:font typeface="NanumSquare_ac" panose="020B0600000101010101" pitchFamily="34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0868"/>
    <a:srgbClr val="FF4757"/>
    <a:srgbClr val="FF58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46"/>
    <p:restoredTop sz="96327" autoAdjust="0"/>
  </p:normalViewPr>
  <p:slideViewPr>
    <p:cSldViewPr>
      <p:cViewPr varScale="1">
        <p:scale>
          <a:sx n="122" d="100"/>
          <a:sy n="122" d="100"/>
        </p:scale>
        <p:origin x="192" y="16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0" d="100"/>
          <a:sy n="50" d="100"/>
        </p:scale>
        <p:origin x="-2760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A71634-8475-469E-9C9C-C30064C50F8B}" type="datetimeFigureOut">
              <a:rPr lang="ko-KR" altLang="en-US" smtClean="0"/>
              <a:pPr/>
              <a:t>2024. 7. 29.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8D7483-69EB-4418-A6B6-6020BC1BC4F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3767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45343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93849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86646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86239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86217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325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19282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36989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64689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37034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1489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pPr/>
              <a:t>2024. 7. 29.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0087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pPr/>
              <a:t>2024. 7. 29.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4445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pPr/>
              <a:t>2024. 7. 29.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1503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pPr/>
              <a:t>2024. 7. 29.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714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pPr/>
              <a:t>2024. 7. 29.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984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pPr/>
              <a:t>2024. 7. 29.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5960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pPr/>
              <a:t>2024. 7. 29.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019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pPr/>
              <a:t>2024. 7. 29.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3753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pPr/>
              <a:t>2024. 7. 29.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6996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pPr/>
              <a:t>2024. 7. 29.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6900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pPr/>
              <a:t>2024. 7. 29.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298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4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861D8-6508-491B-8C2C-F8B1F60BE4BB}" type="datetimeFigureOut">
              <a:rPr lang="ko-KR" altLang="en-US" smtClean="0"/>
              <a:pPr/>
              <a:t>2024. 7. 29.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77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1583668" y="1707656"/>
            <a:ext cx="5976664" cy="2101327"/>
            <a:chOff x="3020482" y="2012037"/>
            <a:chExt cx="3761184" cy="919173"/>
          </a:xfrm>
        </p:grpSpPr>
        <p:sp>
          <p:nvSpPr>
            <p:cNvPr id="4" name="TextBox 3"/>
            <p:cNvSpPr txBox="1"/>
            <p:nvPr/>
          </p:nvSpPr>
          <p:spPr>
            <a:xfrm>
              <a:off x="3333632" y="2012037"/>
              <a:ext cx="2576696" cy="114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rgbClr val="E00868"/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열정을 가진 자들이 모여 세상을 개척한다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020482" y="2160468"/>
              <a:ext cx="37611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endParaRPr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4305740" y="2156402"/>
              <a:ext cx="2057671" cy="0"/>
            </a:xfrm>
            <a:prstGeom prst="line">
              <a:avLst/>
            </a:prstGeom>
            <a:ln w="571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/>
            <p:cNvCxnSpPr/>
            <p:nvPr/>
          </p:nvCxnSpPr>
          <p:spPr>
            <a:xfrm>
              <a:off x="3380522" y="2156402"/>
              <a:ext cx="925218" cy="0"/>
            </a:xfrm>
            <a:prstGeom prst="line">
              <a:avLst/>
            </a:prstGeom>
            <a:ln w="57150">
              <a:solidFill>
                <a:srgbClr val="E0086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/>
            <p:cNvCxnSpPr/>
            <p:nvPr/>
          </p:nvCxnSpPr>
          <p:spPr>
            <a:xfrm>
              <a:off x="3391181" y="2694574"/>
              <a:ext cx="2057671" cy="0"/>
            </a:xfrm>
            <a:prstGeom prst="line">
              <a:avLst/>
            </a:prstGeom>
            <a:ln w="571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>
              <a:off x="5447719" y="2694574"/>
              <a:ext cx="925218" cy="0"/>
            </a:xfrm>
            <a:prstGeom prst="line">
              <a:avLst/>
            </a:prstGeom>
            <a:ln w="57150">
              <a:solidFill>
                <a:srgbClr val="E0086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010740" y="2715766"/>
              <a:ext cx="144016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8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475656" y="2241565"/>
            <a:ext cx="66247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10X10 Bold" panose="020D0604000000000000" pitchFamily="50" charset="-127"/>
                <a:ea typeface="10X10 Bold" panose="020D0604000000000000" pitchFamily="50" charset="-127"/>
              </a:rPr>
              <a:t>심화반</a:t>
            </a:r>
            <a:r>
              <a:rPr lang="ko-KR" altLang="en-US" sz="22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10X10 Bold" panose="020D0604000000000000" pitchFamily="50" charset="-127"/>
                <a:ea typeface="10X10 Bold" panose="020D0604000000000000" pitchFamily="50" charset="-127"/>
              </a:rPr>
              <a:t> </a:t>
            </a:r>
            <a:r>
              <a:rPr lang="en-US" altLang="ko-KR" sz="22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10X10 Bold" panose="020D0604000000000000" pitchFamily="50" charset="-127"/>
                <a:ea typeface="10X10 Bold" panose="020D0604000000000000" pitchFamily="50" charset="-127"/>
              </a:rPr>
              <a:t>Week 11.</a:t>
            </a:r>
          </a:p>
          <a:p>
            <a:pPr algn="ctr"/>
            <a:r>
              <a:rPr lang="en-US" altLang="ko-KR" sz="22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10X10 Bold" panose="020D0604000000000000" pitchFamily="50" charset="-127"/>
                <a:ea typeface="10X10 Bold" panose="020D0604000000000000" pitchFamily="50" charset="-127"/>
              </a:rPr>
              <a:t>RAG &amp; </a:t>
            </a:r>
            <a:r>
              <a:rPr lang="en-US" altLang="ko-KR" sz="22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10X10 Bold" panose="020D0604000000000000" pitchFamily="50" charset="-127"/>
                <a:ea typeface="10X10 Bold" panose="020D0604000000000000" pitchFamily="50" charset="-127"/>
              </a:rPr>
              <a:t>LangChain</a:t>
            </a:r>
            <a:endParaRPr lang="ko-KR" altLang="en-US" sz="2200" dirty="0">
              <a:ln>
                <a:solidFill>
                  <a:schemeClr val="bg1">
                    <a:alpha val="0"/>
                  </a:schemeClr>
                </a:solidFill>
              </a:ln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61F65EA-6E85-4339-A28A-12C6B39678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34" b="89753" l="9854" r="89781">
                        <a14:foregroundMark x1="27737" y1="8834" x2="34672" y2="9187"/>
                        <a14:foregroundMark x1="28467" y1="9187" x2="28467" y2="9187"/>
                        <a14:foregroundMark x1="55474" y1="18375" x2="55474" y2="18375"/>
                        <a14:foregroundMark x1="21898" y1="60424" x2="21898" y2="60424"/>
                        <a14:foregroundMark x1="27007" y1="60071" x2="27007" y2="60071"/>
                        <a14:foregroundMark x1="39416" y1="59011" x2="39416" y2="59011"/>
                        <a14:foregroundMark x1="48905" y1="60071" x2="48905" y2="60071"/>
                        <a14:foregroundMark x1="58029" y1="60424" x2="58029" y2="60424"/>
                        <a14:foregroundMark x1="64599" y1="61484" x2="64599" y2="61484"/>
                        <a14:foregroundMark x1="79927" y1="61484" x2="79927" y2="61484"/>
                        <a14:foregroundMark x1="21168" y1="76325" x2="21168" y2="76325"/>
                        <a14:foregroundMark x1="25182" y1="76678" x2="25182" y2="76678"/>
                        <a14:foregroundMark x1="32482" y1="75265" x2="32482" y2="75265"/>
                        <a14:foregroundMark x1="46715" y1="75618" x2="46715" y2="75618"/>
                        <a14:foregroundMark x1="58394" y1="77739" x2="58394" y2="77739"/>
                        <a14:foregroundMark x1="71533" y1="79152" x2="71533" y2="79152"/>
                        <a14:foregroundMark x1="84307" y1="79859" x2="84307" y2="798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9951" y="127914"/>
            <a:ext cx="762603" cy="78765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C00733-1077-82CF-9CBA-876462C8859E}"/>
              </a:ext>
            </a:extLst>
          </p:cNvPr>
          <p:cNvSpPr txBox="1"/>
          <p:nvPr/>
        </p:nvSpPr>
        <p:spPr>
          <a:xfrm>
            <a:off x="5202710" y="3304024"/>
            <a:ext cx="2288469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E00868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Presenter: Daehyun Kim</a:t>
            </a:r>
          </a:p>
          <a:p>
            <a: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E00868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Kakao Tech. Google Developer Groups</a:t>
            </a:r>
          </a:p>
          <a:p>
            <a:r>
              <a:rPr lang="en-US" altLang="ko-KR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E00868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MODULABS MODUAI Lab.</a:t>
            </a:r>
            <a:endParaRPr lang="ko-KR" altLang="en-US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pic>
        <p:nvPicPr>
          <p:cNvPr id="1026" name="Picture 2" descr="Google Developer Groups">
            <a:extLst>
              <a:ext uri="{FF2B5EF4-FFF2-40B4-BE49-F238E27FC236}">
                <a16:creationId xmlns:a16="http://schemas.microsoft.com/office/drawing/2014/main" id="{A611CA96-A812-D0A7-6C59-5E9D58CB09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0528" y="4803998"/>
            <a:ext cx="1946064" cy="159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0604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7F52177C-4FF6-4779-8A91-B8EE9627DF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834" b="89753" l="9854" r="89781">
                        <a14:foregroundMark x1="27737" y1="8834" x2="34672" y2="9187"/>
                        <a14:foregroundMark x1="28467" y1="9187" x2="28467" y2="9187"/>
                        <a14:foregroundMark x1="55474" y1="18375" x2="55474" y2="18375"/>
                        <a14:foregroundMark x1="21898" y1="60424" x2="21898" y2="60424"/>
                        <a14:foregroundMark x1="27007" y1="60071" x2="27007" y2="60071"/>
                        <a14:foregroundMark x1="39416" y1="59011" x2="39416" y2="59011"/>
                        <a14:foregroundMark x1="48905" y1="60071" x2="48905" y2="60071"/>
                        <a14:foregroundMark x1="58029" y1="60424" x2="58029" y2="60424"/>
                        <a14:foregroundMark x1="64599" y1="61484" x2="64599" y2="61484"/>
                        <a14:foregroundMark x1="79927" y1="61484" x2="79927" y2="61484"/>
                        <a14:foregroundMark x1="21168" y1="76325" x2="21168" y2="76325"/>
                        <a14:foregroundMark x1="25182" y1="76678" x2="25182" y2="76678"/>
                        <a14:foregroundMark x1="32482" y1="75265" x2="32482" y2="75265"/>
                        <a14:foregroundMark x1="46715" y1="75618" x2="46715" y2="75618"/>
                        <a14:foregroundMark x1="58394" y1="77739" x2="58394" y2="77739"/>
                        <a14:foregroundMark x1="71533" y1="79152" x2="71533" y2="79152"/>
                        <a14:foregroundMark x1="84307" y1="79859" x2="84307" y2="798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1017" y="559293"/>
            <a:ext cx="762603" cy="787652"/>
          </a:xfrm>
          <a:prstGeom prst="rect">
            <a:avLst/>
          </a:prstGeom>
        </p:spPr>
      </p:pic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1777E62-76BE-4EF2-A528-617CD267A276}"/>
              </a:ext>
            </a:extLst>
          </p:cNvPr>
          <p:cNvCxnSpPr>
            <a:endCxn id="31" idx="1"/>
          </p:cNvCxnSpPr>
          <p:nvPr/>
        </p:nvCxnSpPr>
        <p:spPr>
          <a:xfrm>
            <a:off x="83501" y="258522"/>
            <a:ext cx="7872875" cy="17633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36AB6487-53CB-41D8-A526-9C3A3A5F0F48}"/>
              </a:ext>
            </a:extLst>
          </p:cNvPr>
          <p:cNvSpPr/>
          <p:nvPr/>
        </p:nvSpPr>
        <p:spPr>
          <a:xfrm>
            <a:off x="7956376" y="140816"/>
            <a:ext cx="50291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037C85E-32B4-407C-B6DB-29C123C72544}"/>
              </a:ext>
            </a:extLst>
          </p:cNvPr>
          <p:cNvSpPr txBox="1"/>
          <p:nvPr/>
        </p:nvSpPr>
        <p:spPr>
          <a:xfrm>
            <a:off x="812373" y="79934"/>
            <a:ext cx="169361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PASSSION &amp; PIONEER </a:t>
            </a: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A398225F-7301-4B66-B614-7A2C64D60FEB}"/>
              </a:ext>
            </a:extLst>
          </p:cNvPr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C4F4925-6785-4DE2-8ABF-64AEEF8E3116}"/>
              </a:ext>
            </a:extLst>
          </p:cNvPr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EBB68DE-8623-4DF9-87A8-1100F2DD47C5}"/>
              </a:ext>
            </a:extLst>
          </p:cNvPr>
          <p:cNvSpPr txBox="1"/>
          <p:nvPr/>
        </p:nvSpPr>
        <p:spPr>
          <a:xfrm>
            <a:off x="46652" y="112461"/>
            <a:ext cx="78093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가을소풍B" pitchFamily="18" charset="-127"/>
                <a:ea typeface="a가을소풍B" pitchFamily="18" charset="-127"/>
              </a:rPr>
              <a:t>PNP</a:t>
            </a:r>
            <a:endParaRPr lang="ko-KR" altLang="en-US" sz="1200" spc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가을소풍B" pitchFamily="18" charset="-127"/>
              <a:ea typeface="a가을소풍B" pitchFamily="18" charset="-127"/>
            </a:endParaRPr>
          </a:p>
        </p:txBody>
      </p:sp>
      <p:sp>
        <p:nvSpPr>
          <p:cNvPr id="40" name="이등변 삼각형 39">
            <a:extLst>
              <a:ext uri="{FF2B5EF4-FFF2-40B4-BE49-F238E27FC236}">
                <a16:creationId xmlns:a16="http://schemas.microsoft.com/office/drawing/2014/main" id="{37045F7E-DEE2-4EE3-9487-706969F93FAE}"/>
              </a:ext>
            </a:extLst>
          </p:cNvPr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 descr="Google Developer Groups">
            <a:extLst>
              <a:ext uri="{FF2B5EF4-FFF2-40B4-BE49-F238E27FC236}">
                <a16:creationId xmlns:a16="http://schemas.microsoft.com/office/drawing/2014/main" id="{85FBAFE2-B9AD-25FE-75FB-821977C7FE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0528" y="4803998"/>
            <a:ext cx="1946064" cy="159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77;p6">
            <a:extLst>
              <a:ext uri="{FF2B5EF4-FFF2-40B4-BE49-F238E27FC236}">
                <a16:creationId xmlns:a16="http://schemas.microsoft.com/office/drawing/2014/main" id="{22A43B9D-E0F9-8A07-07AD-0F8BFE213015}"/>
              </a:ext>
            </a:extLst>
          </p:cNvPr>
          <p:cNvSpPr txBox="1">
            <a:spLocks/>
          </p:cNvSpPr>
          <p:nvPr/>
        </p:nvSpPr>
        <p:spPr>
          <a:xfrm>
            <a:off x="930469" y="483518"/>
            <a:ext cx="7666393" cy="5152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100"/>
              </a:spcBef>
            </a:pPr>
            <a:r>
              <a:rPr lang="en-US" sz="2400" b="1" spc="-95" dirty="0">
                <a:latin typeface="Noto Sans CJK HK"/>
                <a:cs typeface="Noto Sans CJK HK"/>
              </a:rPr>
              <a:t>RAG Framework</a:t>
            </a:r>
            <a:endParaRPr lang="en-US" sz="2400" dirty="0">
              <a:latin typeface="Noto Sans CJK HK"/>
              <a:cs typeface="Noto Sans CJK HK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3459F5-2D20-D974-C8BD-719FBC44F710}"/>
              </a:ext>
            </a:extLst>
          </p:cNvPr>
          <p:cNvSpPr txBox="1"/>
          <p:nvPr/>
        </p:nvSpPr>
        <p:spPr>
          <a:xfrm>
            <a:off x="7993225" y="179961"/>
            <a:ext cx="11046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RAG</a:t>
            </a:r>
            <a:endParaRPr lang="ko-KR" altLang="en-US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98A628-6B4C-77F1-7A4D-8A020835ED1F}"/>
              </a:ext>
            </a:extLst>
          </p:cNvPr>
          <p:cNvSpPr txBox="1"/>
          <p:nvPr/>
        </p:nvSpPr>
        <p:spPr>
          <a:xfrm>
            <a:off x="930469" y="1235485"/>
            <a:ext cx="7956123" cy="2954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Langchain</a:t>
            </a:r>
            <a:endParaRPr lang="en-US" sz="1600" dirty="0">
              <a:solidFill>
                <a:srgbClr val="000000"/>
              </a:solidFill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검색 및 생성을 독립적인 모듈로 구현할 수 있는 구조를 제공</a:t>
            </a:r>
            <a:endParaRPr lang="en-US" altLang="ko-KR" sz="14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따라서 각 구성 요소를 독립적으로 개발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테스트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배포 가능</a:t>
            </a:r>
            <a:endParaRPr lang="en-US" altLang="ko-KR" sz="14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다양한 데이터 소스와 검색 방법을 쉽게 통합하는 기능 제공</a:t>
            </a:r>
            <a:endParaRPr lang="en-US" altLang="ko-KR" sz="14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데이터를 처리하고 변환하는 파이프라인을 유연하게 구성 가능</a:t>
            </a:r>
            <a:endParaRPr lang="en-US" altLang="ko-KR" sz="1400" dirty="0">
              <a:solidFill>
                <a:srgbClr val="000000"/>
              </a:solidFill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사용자가 특정 요구 사항에 맞게 데이터를 전처리하고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검색 및 생성 단계를 조정 가능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통합할 수 있는 환경을 제공합니다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.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이는 언어 모델의 학습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평가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배포를 위한 도구와 기능을 포함</a:t>
            </a:r>
            <a:endParaRPr lang="en-US" altLang="ko-KR" sz="14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endParaRPr lang="ko-KR" altLang="en-US" sz="14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구조</a:t>
            </a:r>
          </a:p>
          <a:p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1.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데이터 소스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: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외부 데이터베이스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웹사이트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문서 저장소 등 다양한 데이터 소스에서 정보를 검색</a:t>
            </a:r>
          </a:p>
          <a:p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2.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검색 모듈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: </a:t>
            </a:r>
            <a:r>
              <a:rPr 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TF-IDF, BM25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등의 검색 알고리즘을 사용해 입력 쿼리와 관련된 문서를 검색하는 기능을 담당</a:t>
            </a:r>
          </a:p>
          <a:p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3.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생성 모듈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: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언어모델을 사용해 검색된 문서를 바탕으로 자연스러운 텍스트를 생성하는 기능을 담당</a:t>
            </a:r>
          </a:p>
          <a:p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4.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파이프라인 관리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: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데이터를 전처리하고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검색 및 생성 단계를 조정하여 최종 응답을 생성</a:t>
            </a:r>
          </a:p>
        </p:txBody>
      </p:sp>
    </p:spTree>
    <p:extLst>
      <p:ext uri="{BB962C8B-B14F-4D97-AF65-F5344CB8AC3E}">
        <p14:creationId xmlns:p14="http://schemas.microsoft.com/office/powerpoint/2010/main" val="773498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7F52177C-4FF6-4779-8A91-B8EE9627DF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834" b="89753" l="9854" r="89781">
                        <a14:foregroundMark x1="27737" y1="8834" x2="34672" y2="9187"/>
                        <a14:foregroundMark x1="28467" y1="9187" x2="28467" y2="9187"/>
                        <a14:foregroundMark x1="55474" y1="18375" x2="55474" y2="18375"/>
                        <a14:foregroundMark x1="21898" y1="60424" x2="21898" y2="60424"/>
                        <a14:foregroundMark x1="27007" y1="60071" x2="27007" y2="60071"/>
                        <a14:foregroundMark x1="39416" y1="59011" x2="39416" y2="59011"/>
                        <a14:foregroundMark x1="48905" y1="60071" x2="48905" y2="60071"/>
                        <a14:foregroundMark x1="58029" y1="60424" x2="58029" y2="60424"/>
                        <a14:foregroundMark x1="64599" y1="61484" x2="64599" y2="61484"/>
                        <a14:foregroundMark x1="79927" y1="61484" x2="79927" y2="61484"/>
                        <a14:foregroundMark x1="21168" y1="76325" x2="21168" y2="76325"/>
                        <a14:foregroundMark x1="25182" y1="76678" x2="25182" y2="76678"/>
                        <a14:foregroundMark x1="32482" y1="75265" x2="32482" y2="75265"/>
                        <a14:foregroundMark x1="46715" y1="75618" x2="46715" y2="75618"/>
                        <a14:foregroundMark x1="58394" y1="77739" x2="58394" y2="77739"/>
                        <a14:foregroundMark x1="71533" y1="79152" x2="71533" y2="79152"/>
                        <a14:foregroundMark x1="84307" y1="79859" x2="84307" y2="798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1017" y="559293"/>
            <a:ext cx="762603" cy="787652"/>
          </a:xfrm>
          <a:prstGeom prst="rect">
            <a:avLst/>
          </a:prstGeom>
        </p:spPr>
      </p:pic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1777E62-76BE-4EF2-A528-617CD267A276}"/>
              </a:ext>
            </a:extLst>
          </p:cNvPr>
          <p:cNvCxnSpPr>
            <a:endCxn id="31" idx="1"/>
          </p:cNvCxnSpPr>
          <p:nvPr/>
        </p:nvCxnSpPr>
        <p:spPr>
          <a:xfrm>
            <a:off x="83501" y="258522"/>
            <a:ext cx="7872875" cy="17633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36AB6487-53CB-41D8-A526-9C3A3A5F0F48}"/>
              </a:ext>
            </a:extLst>
          </p:cNvPr>
          <p:cNvSpPr/>
          <p:nvPr/>
        </p:nvSpPr>
        <p:spPr>
          <a:xfrm>
            <a:off x="7956376" y="140816"/>
            <a:ext cx="50291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037C85E-32B4-407C-B6DB-29C123C72544}"/>
              </a:ext>
            </a:extLst>
          </p:cNvPr>
          <p:cNvSpPr txBox="1"/>
          <p:nvPr/>
        </p:nvSpPr>
        <p:spPr>
          <a:xfrm>
            <a:off x="812373" y="79934"/>
            <a:ext cx="169361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PASSSION &amp; PIONEER </a:t>
            </a: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A398225F-7301-4B66-B614-7A2C64D60FEB}"/>
              </a:ext>
            </a:extLst>
          </p:cNvPr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C4F4925-6785-4DE2-8ABF-64AEEF8E3116}"/>
              </a:ext>
            </a:extLst>
          </p:cNvPr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EBB68DE-8623-4DF9-87A8-1100F2DD47C5}"/>
              </a:ext>
            </a:extLst>
          </p:cNvPr>
          <p:cNvSpPr txBox="1"/>
          <p:nvPr/>
        </p:nvSpPr>
        <p:spPr>
          <a:xfrm>
            <a:off x="46652" y="112461"/>
            <a:ext cx="78093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가을소풍B" pitchFamily="18" charset="-127"/>
                <a:ea typeface="a가을소풍B" pitchFamily="18" charset="-127"/>
              </a:rPr>
              <a:t>PNP</a:t>
            </a:r>
            <a:endParaRPr lang="ko-KR" altLang="en-US" sz="1200" spc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가을소풍B" pitchFamily="18" charset="-127"/>
              <a:ea typeface="a가을소풍B" pitchFamily="18" charset="-127"/>
            </a:endParaRPr>
          </a:p>
        </p:txBody>
      </p:sp>
      <p:sp>
        <p:nvSpPr>
          <p:cNvPr id="40" name="이등변 삼각형 39">
            <a:extLst>
              <a:ext uri="{FF2B5EF4-FFF2-40B4-BE49-F238E27FC236}">
                <a16:creationId xmlns:a16="http://schemas.microsoft.com/office/drawing/2014/main" id="{37045F7E-DEE2-4EE3-9487-706969F93FAE}"/>
              </a:ext>
            </a:extLst>
          </p:cNvPr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 descr="Google Developer Groups">
            <a:extLst>
              <a:ext uri="{FF2B5EF4-FFF2-40B4-BE49-F238E27FC236}">
                <a16:creationId xmlns:a16="http://schemas.microsoft.com/office/drawing/2014/main" id="{85FBAFE2-B9AD-25FE-75FB-821977C7FE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0528" y="4803998"/>
            <a:ext cx="1946064" cy="159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77;p6">
            <a:extLst>
              <a:ext uri="{FF2B5EF4-FFF2-40B4-BE49-F238E27FC236}">
                <a16:creationId xmlns:a16="http://schemas.microsoft.com/office/drawing/2014/main" id="{22A43B9D-E0F9-8A07-07AD-0F8BFE213015}"/>
              </a:ext>
            </a:extLst>
          </p:cNvPr>
          <p:cNvSpPr txBox="1">
            <a:spLocks/>
          </p:cNvSpPr>
          <p:nvPr/>
        </p:nvSpPr>
        <p:spPr>
          <a:xfrm>
            <a:off x="930469" y="483518"/>
            <a:ext cx="7666393" cy="5152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100"/>
              </a:spcBef>
            </a:pPr>
            <a:r>
              <a:rPr lang="en-US" sz="2400" b="1" spc="-95" dirty="0">
                <a:latin typeface="Noto Sans CJK HK"/>
                <a:cs typeface="Noto Sans CJK HK"/>
              </a:rPr>
              <a:t>RAG Framework</a:t>
            </a:r>
            <a:endParaRPr lang="en-US" sz="2400" dirty="0">
              <a:latin typeface="Noto Sans CJK HK"/>
              <a:cs typeface="Noto Sans CJK HK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3459F5-2D20-D974-C8BD-719FBC44F710}"/>
              </a:ext>
            </a:extLst>
          </p:cNvPr>
          <p:cNvSpPr txBox="1"/>
          <p:nvPr/>
        </p:nvSpPr>
        <p:spPr>
          <a:xfrm>
            <a:off x="7993225" y="179961"/>
            <a:ext cx="11046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RAG</a:t>
            </a:r>
            <a:endParaRPr lang="ko-KR" altLang="en-US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98A628-6B4C-77F1-7A4D-8A020835ED1F}"/>
              </a:ext>
            </a:extLst>
          </p:cNvPr>
          <p:cNvSpPr txBox="1"/>
          <p:nvPr/>
        </p:nvSpPr>
        <p:spPr>
          <a:xfrm>
            <a:off x="930469" y="1193444"/>
            <a:ext cx="7956123" cy="2954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LlamaIndex</a:t>
            </a:r>
            <a:endParaRPr lang="en-US" sz="1600" dirty="0">
              <a:solidFill>
                <a:srgbClr val="000000"/>
              </a:solidFill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The leading data framework for building LLM applications</a:t>
            </a:r>
            <a:endParaRPr lang="en-US" altLang="ko-KR" sz="14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대규모 데이터셋을 효율적으로 인덱싱하고 고성능 검색 기능을 제공하는 데 중점</a:t>
            </a:r>
            <a:endParaRPr lang="en-US" altLang="ko-KR" sz="14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다양한 검색 알고리즘과 언어 모델을 쉽게 통합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문서와 쿼리의 </a:t>
            </a:r>
            <a:r>
              <a:rPr lang="ko-KR" altLang="en-US" sz="14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임베딩을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생성하고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유사성을 계산하여 관련 문서를 검색</a:t>
            </a:r>
            <a:endParaRPr lang="en-US" altLang="ko-KR" sz="14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endParaRPr lang="ko-KR" altLang="en-US" sz="14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구조</a:t>
            </a:r>
          </a:p>
          <a:p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1.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데이터 인덱싱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: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대규모 데이터셋을 효율적으로 인덱싱하여 빠른 검색을 지원하고 그 과정에서 데이터의 구조와 내용을 분석하여 효율적인 검색 가능</a:t>
            </a:r>
          </a:p>
          <a:p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2.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쿼리 처리 및 검색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: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사용자가 입력한 쿼리를 </a:t>
            </a:r>
            <a:r>
              <a:rPr lang="ko-KR" altLang="en-US" sz="14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임베딩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벡터로 변환하고 인덱싱 된 문서를 </a:t>
            </a:r>
            <a:r>
              <a:rPr lang="ko-KR" altLang="en-US" sz="14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임베딩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벡터로 변환한 다음 유사도 계산</a:t>
            </a:r>
          </a:p>
          <a:p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3.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텍스트 생성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: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검색된 문서를 바탕으로 생성에 필요한 입력을 준비</a:t>
            </a:r>
          </a:p>
          <a:p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4.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파이프라인 관리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: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인덱싱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검색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생성을 통합하여 효율적인 작업 흐름을 관리</a:t>
            </a:r>
          </a:p>
        </p:txBody>
      </p:sp>
    </p:spTree>
    <p:extLst>
      <p:ext uri="{BB962C8B-B14F-4D97-AF65-F5344CB8AC3E}">
        <p14:creationId xmlns:p14="http://schemas.microsoft.com/office/powerpoint/2010/main" val="2536810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7F52177C-4FF6-4779-8A91-B8EE9627DF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834" b="89753" l="9854" r="89781">
                        <a14:foregroundMark x1="27737" y1="8834" x2="34672" y2="9187"/>
                        <a14:foregroundMark x1="28467" y1="9187" x2="28467" y2="9187"/>
                        <a14:foregroundMark x1="55474" y1="18375" x2="55474" y2="18375"/>
                        <a14:foregroundMark x1="21898" y1="60424" x2="21898" y2="60424"/>
                        <a14:foregroundMark x1="27007" y1="60071" x2="27007" y2="60071"/>
                        <a14:foregroundMark x1="39416" y1="59011" x2="39416" y2="59011"/>
                        <a14:foregroundMark x1="48905" y1="60071" x2="48905" y2="60071"/>
                        <a14:foregroundMark x1="58029" y1="60424" x2="58029" y2="60424"/>
                        <a14:foregroundMark x1="64599" y1="61484" x2="64599" y2="61484"/>
                        <a14:foregroundMark x1="79927" y1="61484" x2="79927" y2="61484"/>
                        <a14:foregroundMark x1="21168" y1="76325" x2="21168" y2="76325"/>
                        <a14:foregroundMark x1="25182" y1="76678" x2="25182" y2="76678"/>
                        <a14:foregroundMark x1="32482" y1="75265" x2="32482" y2="75265"/>
                        <a14:foregroundMark x1="46715" y1="75618" x2="46715" y2="75618"/>
                        <a14:foregroundMark x1="58394" y1="77739" x2="58394" y2="77739"/>
                        <a14:foregroundMark x1="71533" y1="79152" x2="71533" y2="79152"/>
                        <a14:foregroundMark x1="84307" y1="79859" x2="84307" y2="798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1017" y="559293"/>
            <a:ext cx="762603" cy="787652"/>
          </a:xfrm>
          <a:prstGeom prst="rect">
            <a:avLst/>
          </a:prstGeom>
        </p:spPr>
      </p:pic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1777E62-76BE-4EF2-A528-617CD267A276}"/>
              </a:ext>
            </a:extLst>
          </p:cNvPr>
          <p:cNvCxnSpPr>
            <a:endCxn id="31" idx="1"/>
          </p:cNvCxnSpPr>
          <p:nvPr/>
        </p:nvCxnSpPr>
        <p:spPr>
          <a:xfrm>
            <a:off x="83501" y="258522"/>
            <a:ext cx="7872875" cy="17633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36AB6487-53CB-41D8-A526-9C3A3A5F0F48}"/>
              </a:ext>
            </a:extLst>
          </p:cNvPr>
          <p:cNvSpPr/>
          <p:nvPr/>
        </p:nvSpPr>
        <p:spPr>
          <a:xfrm>
            <a:off x="7956376" y="140816"/>
            <a:ext cx="50291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037C85E-32B4-407C-B6DB-29C123C72544}"/>
              </a:ext>
            </a:extLst>
          </p:cNvPr>
          <p:cNvSpPr txBox="1"/>
          <p:nvPr/>
        </p:nvSpPr>
        <p:spPr>
          <a:xfrm>
            <a:off x="812373" y="79934"/>
            <a:ext cx="169361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PASSSION &amp; PIONEER </a:t>
            </a: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A398225F-7301-4B66-B614-7A2C64D60FEB}"/>
              </a:ext>
            </a:extLst>
          </p:cNvPr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C4F4925-6785-4DE2-8ABF-64AEEF8E3116}"/>
              </a:ext>
            </a:extLst>
          </p:cNvPr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EBB68DE-8623-4DF9-87A8-1100F2DD47C5}"/>
              </a:ext>
            </a:extLst>
          </p:cNvPr>
          <p:cNvSpPr txBox="1"/>
          <p:nvPr/>
        </p:nvSpPr>
        <p:spPr>
          <a:xfrm>
            <a:off x="46652" y="112461"/>
            <a:ext cx="78093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가을소풍B" pitchFamily="18" charset="-127"/>
                <a:ea typeface="a가을소풍B" pitchFamily="18" charset="-127"/>
              </a:rPr>
              <a:t>PNP</a:t>
            </a:r>
            <a:endParaRPr lang="ko-KR" altLang="en-US" sz="1200" spc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가을소풍B" pitchFamily="18" charset="-127"/>
              <a:ea typeface="a가을소풍B" pitchFamily="18" charset="-127"/>
            </a:endParaRPr>
          </a:p>
        </p:txBody>
      </p:sp>
      <p:sp>
        <p:nvSpPr>
          <p:cNvPr id="40" name="이등변 삼각형 39">
            <a:extLst>
              <a:ext uri="{FF2B5EF4-FFF2-40B4-BE49-F238E27FC236}">
                <a16:creationId xmlns:a16="http://schemas.microsoft.com/office/drawing/2014/main" id="{37045F7E-DEE2-4EE3-9487-706969F93FAE}"/>
              </a:ext>
            </a:extLst>
          </p:cNvPr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 descr="Google Developer Groups">
            <a:extLst>
              <a:ext uri="{FF2B5EF4-FFF2-40B4-BE49-F238E27FC236}">
                <a16:creationId xmlns:a16="http://schemas.microsoft.com/office/drawing/2014/main" id="{85FBAFE2-B9AD-25FE-75FB-821977C7FE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0528" y="4803998"/>
            <a:ext cx="1946064" cy="159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77;p6">
            <a:extLst>
              <a:ext uri="{FF2B5EF4-FFF2-40B4-BE49-F238E27FC236}">
                <a16:creationId xmlns:a16="http://schemas.microsoft.com/office/drawing/2014/main" id="{22A43B9D-E0F9-8A07-07AD-0F8BFE213015}"/>
              </a:ext>
            </a:extLst>
          </p:cNvPr>
          <p:cNvSpPr txBox="1">
            <a:spLocks/>
          </p:cNvSpPr>
          <p:nvPr/>
        </p:nvSpPr>
        <p:spPr>
          <a:xfrm>
            <a:off x="930469" y="483518"/>
            <a:ext cx="7666393" cy="5152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100"/>
              </a:spcBef>
            </a:pPr>
            <a:r>
              <a:rPr lang="en-US" sz="2400" b="1" spc="-95" dirty="0">
                <a:latin typeface="Noto Sans CJK HK"/>
                <a:cs typeface="Noto Sans CJK HK"/>
              </a:rPr>
              <a:t>RAG Framework</a:t>
            </a:r>
            <a:endParaRPr lang="en-US" sz="2400" dirty="0">
              <a:latin typeface="Noto Sans CJK HK"/>
              <a:cs typeface="Noto Sans CJK HK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3459F5-2D20-D974-C8BD-719FBC44F710}"/>
              </a:ext>
            </a:extLst>
          </p:cNvPr>
          <p:cNvSpPr txBox="1"/>
          <p:nvPr/>
        </p:nvSpPr>
        <p:spPr>
          <a:xfrm>
            <a:off x="7993225" y="179961"/>
            <a:ext cx="11046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RAG</a:t>
            </a:r>
            <a:endParaRPr lang="ko-KR" altLang="en-US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98A628-6B4C-77F1-7A4D-8A020835ED1F}"/>
              </a:ext>
            </a:extLst>
          </p:cNvPr>
          <p:cNvSpPr txBox="1"/>
          <p:nvPr/>
        </p:nvSpPr>
        <p:spPr>
          <a:xfrm>
            <a:off x="950366" y="1238456"/>
            <a:ext cx="7956123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Langchain</a:t>
            </a:r>
            <a:r>
              <a:rPr 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VS </a:t>
            </a:r>
            <a:r>
              <a:rPr lang="en-US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LlamaIndex</a:t>
            </a:r>
            <a:endParaRPr lang="en-US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endParaRPr lang="en-US" sz="16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r>
              <a:rPr lang="en-US" sz="16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Langchain</a:t>
            </a:r>
            <a:endParaRPr lang="en-US" sz="1600" dirty="0">
              <a:solidFill>
                <a:srgbClr val="000000"/>
              </a:solidFill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모듈화된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구성 요소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: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검색 및 생성 단계를 독립적으로 구현하고 조합할 수 있음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확장성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: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다양한 데이터 소스와 검색 방법을 쉽게 통합 가능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유연한 파이프라인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: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데이터를 처리하고 변환하는 파이프라인을 유연하게 구성</a:t>
            </a:r>
            <a:endParaRPr lang="en-US" altLang="ko-KR" sz="14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endParaRPr lang="ko-KR" altLang="en-US" sz="16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r>
              <a:rPr lang="en-US" sz="16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LlamaIndex</a:t>
            </a:r>
            <a:endParaRPr lang="en-US" sz="16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효율적인 인덱싱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: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대규모 데이터셋을 구조화된 형태로 저장하여 빠른 검색을 지원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강력한 검색 기능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: </a:t>
            </a:r>
            <a:r>
              <a:rPr 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Dense Retrieval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기법을 사용하여 높은 정확도의 검색 결과 제공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통합된 생성 기능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: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검색된 정보를 바탕으로 자연스러운 텍스트 생성</a:t>
            </a:r>
            <a:endParaRPr lang="en-US" altLang="ko-KR" sz="14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endParaRPr lang="ko-KR" altLang="en-US" sz="14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 typeface="Wingdings" pitchFamily="2" charset="2"/>
              <a:buChar char="è"/>
            </a:pPr>
            <a:r>
              <a:rPr lang="en-US" sz="14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Langchain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은 다양한 응용 분야에서 유연하게 활용할 수 있고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</a:t>
            </a:r>
          </a:p>
          <a:p>
            <a:pPr marL="285750" indent="-285750">
              <a:buFont typeface="Wingdings" pitchFamily="2" charset="2"/>
              <a:buChar char="è"/>
            </a:pPr>
            <a:r>
              <a:rPr lang="en-US" sz="14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LlamaIndex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는 대규모 데이터셋 기반의 고성능 검색 작업에 적합</a:t>
            </a:r>
          </a:p>
          <a:p>
            <a:endParaRPr lang="ko-KR" altLang="en-US" sz="16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125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7F52177C-4FF6-4779-8A91-B8EE9627DF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834" b="89753" l="9854" r="89781">
                        <a14:foregroundMark x1="27737" y1="8834" x2="34672" y2="9187"/>
                        <a14:foregroundMark x1="28467" y1="9187" x2="28467" y2="9187"/>
                        <a14:foregroundMark x1="55474" y1="18375" x2="55474" y2="18375"/>
                        <a14:foregroundMark x1="21898" y1="60424" x2="21898" y2="60424"/>
                        <a14:foregroundMark x1="27007" y1="60071" x2="27007" y2="60071"/>
                        <a14:foregroundMark x1="39416" y1="59011" x2="39416" y2="59011"/>
                        <a14:foregroundMark x1="48905" y1="60071" x2="48905" y2="60071"/>
                        <a14:foregroundMark x1="58029" y1="60424" x2="58029" y2="60424"/>
                        <a14:foregroundMark x1="64599" y1="61484" x2="64599" y2="61484"/>
                        <a14:foregroundMark x1="79927" y1="61484" x2="79927" y2="61484"/>
                        <a14:foregroundMark x1="21168" y1="76325" x2="21168" y2="76325"/>
                        <a14:foregroundMark x1="25182" y1="76678" x2="25182" y2="76678"/>
                        <a14:foregroundMark x1="32482" y1="75265" x2="32482" y2="75265"/>
                        <a14:foregroundMark x1="46715" y1="75618" x2="46715" y2="75618"/>
                        <a14:foregroundMark x1="58394" y1="77739" x2="58394" y2="77739"/>
                        <a14:foregroundMark x1="71533" y1="79152" x2="71533" y2="79152"/>
                        <a14:foregroundMark x1="84307" y1="79859" x2="84307" y2="798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1017" y="559293"/>
            <a:ext cx="762603" cy="787652"/>
          </a:xfrm>
          <a:prstGeom prst="rect">
            <a:avLst/>
          </a:prstGeom>
        </p:spPr>
      </p:pic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1777E62-76BE-4EF2-A528-617CD267A276}"/>
              </a:ext>
            </a:extLst>
          </p:cNvPr>
          <p:cNvCxnSpPr>
            <a:endCxn id="31" idx="1"/>
          </p:cNvCxnSpPr>
          <p:nvPr/>
        </p:nvCxnSpPr>
        <p:spPr>
          <a:xfrm>
            <a:off x="83501" y="258522"/>
            <a:ext cx="7872875" cy="17633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36AB6487-53CB-41D8-A526-9C3A3A5F0F48}"/>
              </a:ext>
            </a:extLst>
          </p:cNvPr>
          <p:cNvSpPr/>
          <p:nvPr/>
        </p:nvSpPr>
        <p:spPr>
          <a:xfrm>
            <a:off x="7956376" y="140816"/>
            <a:ext cx="50291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037C85E-32B4-407C-B6DB-29C123C72544}"/>
              </a:ext>
            </a:extLst>
          </p:cNvPr>
          <p:cNvSpPr txBox="1"/>
          <p:nvPr/>
        </p:nvSpPr>
        <p:spPr>
          <a:xfrm>
            <a:off x="812373" y="79934"/>
            <a:ext cx="169361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PASSSION &amp; PIONEER </a:t>
            </a: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A398225F-7301-4B66-B614-7A2C64D60FEB}"/>
              </a:ext>
            </a:extLst>
          </p:cNvPr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C4F4925-6785-4DE2-8ABF-64AEEF8E3116}"/>
              </a:ext>
            </a:extLst>
          </p:cNvPr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EBB68DE-8623-4DF9-87A8-1100F2DD47C5}"/>
              </a:ext>
            </a:extLst>
          </p:cNvPr>
          <p:cNvSpPr txBox="1"/>
          <p:nvPr/>
        </p:nvSpPr>
        <p:spPr>
          <a:xfrm>
            <a:off x="46652" y="112461"/>
            <a:ext cx="78093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가을소풍B" pitchFamily="18" charset="-127"/>
                <a:ea typeface="a가을소풍B" pitchFamily="18" charset="-127"/>
              </a:rPr>
              <a:t>PNP</a:t>
            </a:r>
            <a:endParaRPr lang="ko-KR" altLang="en-US" sz="1200" spc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가을소풍B" pitchFamily="18" charset="-127"/>
              <a:ea typeface="a가을소풍B" pitchFamily="18" charset="-127"/>
            </a:endParaRPr>
          </a:p>
        </p:txBody>
      </p:sp>
      <p:sp>
        <p:nvSpPr>
          <p:cNvPr id="40" name="이등변 삼각형 39">
            <a:extLst>
              <a:ext uri="{FF2B5EF4-FFF2-40B4-BE49-F238E27FC236}">
                <a16:creationId xmlns:a16="http://schemas.microsoft.com/office/drawing/2014/main" id="{37045F7E-DEE2-4EE3-9487-706969F93FAE}"/>
              </a:ext>
            </a:extLst>
          </p:cNvPr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 descr="Google Developer Groups">
            <a:extLst>
              <a:ext uri="{FF2B5EF4-FFF2-40B4-BE49-F238E27FC236}">
                <a16:creationId xmlns:a16="http://schemas.microsoft.com/office/drawing/2014/main" id="{85FBAFE2-B9AD-25FE-75FB-821977C7FE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0528" y="4803998"/>
            <a:ext cx="1946064" cy="159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77;p6">
            <a:extLst>
              <a:ext uri="{FF2B5EF4-FFF2-40B4-BE49-F238E27FC236}">
                <a16:creationId xmlns:a16="http://schemas.microsoft.com/office/drawing/2014/main" id="{22A43B9D-E0F9-8A07-07AD-0F8BFE213015}"/>
              </a:ext>
            </a:extLst>
          </p:cNvPr>
          <p:cNvSpPr txBox="1">
            <a:spLocks/>
          </p:cNvSpPr>
          <p:nvPr/>
        </p:nvSpPr>
        <p:spPr>
          <a:xfrm>
            <a:off x="930469" y="483518"/>
            <a:ext cx="7666393" cy="5152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100"/>
              </a:spcBef>
            </a:pPr>
            <a:r>
              <a:rPr lang="en-US" sz="2400" b="1" spc="-95" dirty="0">
                <a:latin typeface="Noto Sans CJK HK"/>
                <a:cs typeface="Noto Sans CJK HK"/>
              </a:rPr>
              <a:t>RAG </a:t>
            </a:r>
            <a:r>
              <a:rPr lang="ko-KR" altLang="en-US" sz="1800" b="1" spc="-95" dirty="0">
                <a:latin typeface="Noto Sans CJK HK"/>
                <a:cs typeface="Noto Sans CJK HK"/>
              </a:rPr>
              <a:t>최신동향</a:t>
            </a:r>
            <a:endParaRPr lang="en-US" sz="1800" dirty="0">
              <a:latin typeface="Noto Sans CJK HK"/>
              <a:cs typeface="Noto Sans CJK HK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3459F5-2D20-D974-C8BD-719FBC44F710}"/>
              </a:ext>
            </a:extLst>
          </p:cNvPr>
          <p:cNvSpPr txBox="1"/>
          <p:nvPr/>
        </p:nvSpPr>
        <p:spPr>
          <a:xfrm>
            <a:off x="7993225" y="179961"/>
            <a:ext cx="11046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RAG</a:t>
            </a:r>
            <a:endParaRPr lang="ko-KR" altLang="en-US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98A628-6B4C-77F1-7A4D-8A020835ED1F}"/>
              </a:ext>
            </a:extLst>
          </p:cNvPr>
          <p:cNvSpPr txBox="1"/>
          <p:nvPr/>
        </p:nvSpPr>
        <p:spPr>
          <a:xfrm>
            <a:off x="950366" y="1238456"/>
            <a:ext cx="7956123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SELF-RAG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RAG </a:t>
            </a:r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시스템의 생성 품질과 사실성을 개선하기 위해 </a:t>
            </a:r>
            <a:r>
              <a:rPr 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SELF-RAG </a:t>
            </a:r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프레임워크를 제안</a:t>
            </a:r>
          </a:p>
          <a:p>
            <a:pPr marL="285750" indent="-285750">
              <a:buFontTx/>
              <a:buChar char="-"/>
            </a:pPr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필요할 때마다 검색하고</a:t>
            </a:r>
            <a:r>
              <a:rPr lang="en-US" altLang="ko-KR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생성한 내용을 자체 반성하여 평가하는 </a:t>
            </a:r>
            <a:r>
              <a:rPr 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reflection </a:t>
            </a:r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토큰을 사용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reflection </a:t>
            </a:r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토큰을 통해 검색 빈도를 조정하고 사용자 선호도에 맞게 모델 행동 학습</a:t>
            </a:r>
            <a:endParaRPr lang="en-US" altLang="ko-KR" sz="16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endParaRPr lang="ko-KR" altLang="en-US" sz="16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Adaptive RAG</a:t>
            </a:r>
          </a:p>
          <a:p>
            <a:pPr marL="285750" indent="-285750">
              <a:buFontTx/>
              <a:buChar char="-"/>
            </a:pPr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쿼리 복잡도에 따라 가장 적절한 전략을 동적으로 선택하는 </a:t>
            </a:r>
            <a:r>
              <a:rPr 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Adaptive-RAG </a:t>
            </a:r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프레임워크 개발</a:t>
            </a:r>
          </a:p>
          <a:p>
            <a:pPr marL="285750" indent="-285750">
              <a:buFontTx/>
              <a:buChar char="-"/>
            </a:pPr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다양한 복잡도의 쿼리를 처리하기 위해 적응형 </a:t>
            </a:r>
            <a:r>
              <a:rPr 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RAG </a:t>
            </a:r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시스템을 제안</a:t>
            </a:r>
          </a:p>
          <a:p>
            <a:pPr marL="285750" indent="-285750">
              <a:buFontTx/>
              <a:buChar char="-"/>
            </a:pPr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쿼리 복잡도에 따라 효율성과 정확성을 균형 있게 향상</a:t>
            </a:r>
            <a:endParaRPr lang="en-US" altLang="ko-KR" sz="16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endParaRPr lang="ko-KR" altLang="en-US" sz="16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r>
              <a:rPr lang="en-US" altLang="ko-KR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-&gt;</a:t>
            </a:r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</a:t>
            </a:r>
            <a:r>
              <a:rPr lang="ko-KR" altLang="en-US" sz="16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그외에</a:t>
            </a:r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새로운 연구</a:t>
            </a:r>
            <a:r>
              <a:rPr lang="en-US" altLang="ko-KR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/</a:t>
            </a:r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논문들이 계속 나오는 중</a:t>
            </a:r>
          </a:p>
        </p:txBody>
      </p:sp>
    </p:spTree>
    <p:extLst>
      <p:ext uri="{BB962C8B-B14F-4D97-AF65-F5344CB8AC3E}">
        <p14:creationId xmlns:p14="http://schemas.microsoft.com/office/powerpoint/2010/main" val="1153493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3851920" y="2410599"/>
            <a:ext cx="1872208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3320143" y="2235236"/>
            <a:ext cx="614671" cy="354092"/>
          </a:xfrm>
          <a:prstGeom prst="rect">
            <a:avLst/>
          </a:prstGeom>
          <a:solidFill>
            <a:srgbClr val="E00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257938" y="2272099"/>
            <a:ext cx="78093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가을소풍B" pitchFamily="18" charset="-127"/>
                <a:ea typeface="a가을소풍B" pitchFamily="18" charset="-127"/>
              </a:rPr>
              <a:t>PNP</a:t>
            </a:r>
            <a:endParaRPr lang="ko-KR" altLang="en-US" sz="1200" spc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가을소풍B" pitchFamily="18" charset="-127"/>
              <a:ea typeface="a가을소풍B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B33EDDF-FDB4-45A0-82A7-3AC181A49D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34" b="89753" l="9854" r="89781">
                        <a14:foregroundMark x1="27737" y1="8834" x2="34672" y2="9187"/>
                        <a14:foregroundMark x1="28467" y1="9187" x2="28467" y2="9187"/>
                        <a14:foregroundMark x1="55474" y1="18375" x2="55474" y2="18375"/>
                        <a14:foregroundMark x1="21898" y1="60424" x2="21898" y2="60424"/>
                        <a14:foregroundMark x1="27007" y1="60071" x2="27007" y2="60071"/>
                        <a14:foregroundMark x1="39416" y1="59011" x2="39416" y2="59011"/>
                        <a14:foregroundMark x1="48905" y1="60071" x2="48905" y2="60071"/>
                        <a14:foregroundMark x1="58029" y1="60424" x2="58029" y2="60424"/>
                        <a14:foregroundMark x1="64599" y1="61484" x2="64599" y2="61484"/>
                        <a14:foregroundMark x1="79927" y1="61484" x2="79927" y2="61484"/>
                        <a14:foregroundMark x1="21168" y1="76325" x2="21168" y2="76325"/>
                        <a14:foregroundMark x1="25182" y1="76678" x2="25182" y2="76678"/>
                        <a14:foregroundMark x1="32482" y1="75265" x2="32482" y2="75265"/>
                        <a14:foregroundMark x1="46715" y1="75618" x2="46715" y2="75618"/>
                        <a14:foregroundMark x1="58394" y1="77739" x2="58394" y2="77739"/>
                        <a14:foregroundMark x1="71533" y1="79152" x2="71533" y2="79152"/>
                        <a14:foregroundMark x1="84307" y1="79859" x2="84307" y2="798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9512" y="195486"/>
            <a:ext cx="762603" cy="78765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0CEE990-FE67-60E8-B766-FDC359D83D08}"/>
              </a:ext>
            </a:extLst>
          </p:cNvPr>
          <p:cNvSpPr txBox="1"/>
          <p:nvPr/>
        </p:nvSpPr>
        <p:spPr>
          <a:xfrm>
            <a:off x="4318544" y="2464609"/>
            <a:ext cx="169361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E00868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10X10" panose="020D0604000000000000" pitchFamily="50" charset="-127"/>
                <a:ea typeface="10X10" panose="020D0604000000000000" pitchFamily="50" charset="-127"/>
              </a:rPr>
              <a:t>Q &amp; A ?</a:t>
            </a:r>
            <a:endParaRPr lang="ko-KR" altLang="en-US" sz="15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pic>
        <p:nvPicPr>
          <p:cNvPr id="3" name="Picture 2" descr="Google Developer Groups">
            <a:extLst>
              <a:ext uri="{FF2B5EF4-FFF2-40B4-BE49-F238E27FC236}">
                <a16:creationId xmlns:a16="http://schemas.microsoft.com/office/drawing/2014/main" id="{5D965F5E-7173-60D4-7791-751745605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0528" y="4803998"/>
            <a:ext cx="1946064" cy="159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0161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3995936" y="2419107"/>
            <a:ext cx="1656184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139951" y="2471515"/>
            <a:ext cx="15121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E00868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10X10" panose="020D0604000000000000" pitchFamily="50" charset="-127"/>
                <a:ea typeface="10X10" panose="020D0604000000000000" pitchFamily="50" charset="-127"/>
              </a:rPr>
              <a:t>RAG</a:t>
            </a:r>
            <a:endParaRPr lang="ko-KR" altLang="en-US" sz="15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491880" y="2205117"/>
            <a:ext cx="504056" cy="404614"/>
          </a:xfrm>
          <a:prstGeom prst="rect">
            <a:avLst/>
          </a:prstGeom>
          <a:solidFill>
            <a:srgbClr val="E00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3521840" y="2230517"/>
            <a:ext cx="47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01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25183A5-0F07-4C22-A09C-26F84B3845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34" b="89753" l="9854" r="89781">
                        <a14:foregroundMark x1="27737" y1="8834" x2="34672" y2="9187"/>
                        <a14:foregroundMark x1="28467" y1="9187" x2="28467" y2="9187"/>
                        <a14:foregroundMark x1="55474" y1="18375" x2="55474" y2="18375"/>
                        <a14:foregroundMark x1="21898" y1="60424" x2="21898" y2="60424"/>
                        <a14:foregroundMark x1="27007" y1="60071" x2="27007" y2="60071"/>
                        <a14:foregroundMark x1="39416" y1="59011" x2="39416" y2="59011"/>
                        <a14:foregroundMark x1="48905" y1="60071" x2="48905" y2="60071"/>
                        <a14:foregroundMark x1="58029" y1="60424" x2="58029" y2="60424"/>
                        <a14:foregroundMark x1="64599" y1="61484" x2="64599" y2="61484"/>
                        <a14:foregroundMark x1="79927" y1="61484" x2="79927" y2="61484"/>
                        <a14:foregroundMark x1="21168" y1="76325" x2="21168" y2="76325"/>
                        <a14:foregroundMark x1="25182" y1="76678" x2="25182" y2="76678"/>
                        <a14:foregroundMark x1="32482" y1="75265" x2="32482" y2="75265"/>
                        <a14:foregroundMark x1="46715" y1="75618" x2="46715" y2="75618"/>
                        <a14:foregroundMark x1="58394" y1="77739" x2="58394" y2="77739"/>
                        <a14:foregroundMark x1="71533" y1="79152" x2="71533" y2="79152"/>
                        <a14:foregroundMark x1="84307" y1="79859" x2="84307" y2="798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9951" y="127914"/>
            <a:ext cx="762603" cy="787652"/>
          </a:xfrm>
          <a:prstGeom prst="rect">
            <a:avLst/>
          </a:prstGeom>
        </p:spPr>
      </p:pic>
      <p:pic>
        <p:nvPicPr>
          <p:cNvPr id="2" name="Picture 2" descr="Google Developer Groups">
            <a:extLst>
              <a:ext uri="{FF2B5EF4-FFF2-40B4-BE49-F238E27FC236}">
                <a16:creationId xmlns:a16="http://schemas.microsoft.com/office/drawing/2014/main" id="{B386BD0E-9386-64B1-F38E-4AEC8C9236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0528" y="4803998"/>
            <a:ext cx="1946064" cy="159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6859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7F52177C-4FF6-4779-8A91-B8EE9627DF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834" b="89753" l="9854" r="89781">
                        <a14:foregroundMark x1="27737" y1="8834" x2="34672" y2="9187"/>
                        <a14:foregroundMark x1="28467" y1="9187" x2="28467" y2="9187"/>
                        <a14:foregroundMark x1="55474" y1="18375" x2="55474" y2="18375"/>
                        <a14:foregroundMark x1="21898" y1="60424" x2="21898" y2="60424"/>
                        <a14:foregroundMark x1="27007" y1="60071" x2="27007" y2="60071"/>
                        <a14:foregroundMark x1="39416" y1="59011" x2="39416" y2="59011"/>
                        <a14:foregroundMark x1="48905" y1="60071" x2="48905" y2="60071"/>
                        <a14:foregroundMark x1="58029" y1="60424" x2="58029" y2="60424"/>
                        <a14:foregroundMark x1="64599" y1="61484" x2="64599" y2="61484"/>
                        <a14:foregroundMark x1="79927" y1="61484" x2="79927" y2="61484"/>
                        <a14:foregroundMark x1="21168" y1="76325" x2="21168" y2="76325"/>
                        <a14:foregroundMark x1="25182" y1="76678" x2="25182" y2="76678"/>
                        <a14:foregroundMark x1="32482" y1="75265" x2="32482" y2="75265"/>
                        <a14:foregroundMark x1="46715" y1="75618" x2="46715" y2="75618"/>
                        <a14:foregroundMark x1="58394" y1="77739" x2="58394" y2="77739"/>
                        <a14:foregroundMark x1="71533" y1="79152" x2="71533" y2="79152"/>
                        <a14:foregroundMark x1="84307" y1="79859" x2="84307" y2="798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1017" y="559293"/>
            <a:ext cx="762603" cy="787652"/>
          </a:xfrm>
          <a:prstGeom prst="rect">
            <a:avLst/>
          </a:prstGeom>
        </p:spPr>
      </p:pic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1777E62-76BE-4EF2-A528-617CD267A276}"/>
              </a:ext>
            </a:extLst>
          </p:cNvPr>
          <p:cNvCxnSpPr>
            <a:endCxn id="31" idx="1"/>
          </p:cNvCxnSpPr>
          <p:nvPr/>
        </p:nvCxnSpPr>
        <p:spPr>
          <a:xfrm>
            <a:off x="83501" y="258522"/>
            <a:ext cx="7872875" cy="17633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36AB6487-53CB-41D8-A526-9C3A3A5F0F48}"/>
              </a:ext>
            </a:extLst>
          </p:cNvPr>
          <p:cNvSpPr/>
          <p:nvPr/>
        </p:nvSpPr>
        <p:spPr>
          <a:xfrm>
            <a:off x="7956376" y="140816"/>
            <a:ext cx="50291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037C85E-32B4-407C-B6DB-29C123C72544}"/>
              </a:ext>
            </a:extLst>
          </p:cNvPr>
          <p:cNvSpPr txBox="1"/>
          <p:nvPr/>
        </p:nvSpPr>
        <p:spPr>
          <a:xfrm>
            <a:off x="812373" y="79934"/>
            <a:ext cx="169361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PASSSION &amp; PIONEER </a:t>
            </a: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A398225F-7301-4B66-B614-7A2C64D60FEB}"/>
              </a:ext>
            </a:extLst>
          </p:cNvPr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C4F4925-6785-4DE2-8ABF-64AEEF8E3116}"/>
              </a:ext>
            </a:extLst>
          </p:cNvPr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EBB68DE-8623-4DF9-87A8-1100F2DD47C5}"/>
              </a:ext>
            </a:extLst>
          </p:cNvPr>
          <p:cNvSpPr txBox="1"/>
          <p:nvPr/>
        </p:nvSpPr>
        <p:spPr>
          <a:xfrm>
            <a:off x="46652" y="112461"/>
            <a:ext cx="78093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가을소풍B" pitchFamily="18" charset="-127"/>
                <a:ea typeface="a가을소풍B" pitchFamily="18" charset="-127"/>
              </a:rPr>
              <a:t>PNP</a:t>
            </a:r>
            <a:endParaRPr lang="ko-KR" altLang="en-US" sz="1200" spc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가을소풍B" pitchFamily="18" charset="-127"/>
              <a:ea typeface="a가을소풍B" pitchFamily="18" charset="-127"/>
            </a:endParaRPr>
          </a:p>
        </p:txBody>
      </p:sp>
      <p:sp>
        <p:nvSpPr>
          <p:cNvPr id="40" name="이등변 삼각형 39">
            <a:extLst>
              <a:ext uri="{FF2B5EF4-FFF2-40B4-BE49-F238E27FC236}">
                <a16:creationId xmlns:a16="http://schemas.microsoft.com/office/drawing/2014/main" id="{37045F7E-DEE2-4EE3-9487-706969F93FAE}"/>
              </a:ext>
            </a:extLst>
          </p:cNvPr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 descr="Google Developer Groups">
            <a:extLst>
              <a:ext uri="{FF2B5EF4-FFF2-40B4-BE49-F238E27FC236}">
                <a16:creationId xmlns:a16="http://schemas.microsoft.com/office/drawing/2014/main" id="{85FBAFE2-B9AD-25FE-75FB-821977C7FE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0528" y="4803998"/>
            <a:ext cx="1946064" cy="159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77;p6">
            <a:extLst>
              <a:ext uri="{FF2B5EF4-FFF2-40B4-BE49-F238E27FC236}">
                <a16:creationId xmlns:a16="http://schemas.microsoft.com/office/drawing/2014/main" id="{22A43B9D-E0F9-8A07-07AD-0F8BFE213015}"/>
              </a:ext>
            </a:extLst>
          </p:cNvPr>
          <p:cNvSpPr txBox="1">
            <a:spLocks/>
          </p:cNvSpPr>
          <p:nvPr/>
        </p:nvSpPr>
        <p:spPr>
          <a:xfrm>
            <a:off x="930469" y="483518"/>
            <a:ext cx="7666393" cy="5152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100"/>
              </a:spcBef>
            </a:pPr>
            <a:r>
              <a:rPr lang="en-US" sz="2400" b="1" spc="-95" dirty="0">
                <a:latin typeface="Noto Sans CJK HK"/>
                <a:cs typeface="Noto Sans CJK HK"/>
              </a:rPr>
              <a:t>Retrieve Augment Generation (RAG)</a:t>
            </a:r>
            <a:endParaRPr lang="en-US" sz="2400" dirty="0">
              <a:latin typeface="Noto Sans CJK HK"/>
              <a:cs typeface="Noto Sans CJK HK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3459F5-2D20-D974-C8BD-719FBC44F710}"/>
              </a:ext>
            </a:extLst>
          </p:cNvPr>
          <p:cNvSpPr txBox="1"/>
          <p:nvPr/>
        </p:nvSpPr>
        <p:spPr>
          <a:xfrm>
            <a:off x="8027683" y="187820"/>
            <a:ext cx="11046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LangChain</a:t>
            </a:r>
            <a:endParaRPr lang="ko-KR" altLang="en-US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BE504269-FDA8-BB2A-D6F7-820D701298B8}"/>
              </a:ext>
            </a:extLst>
          </p:cNvPr>
          <p:cNvSpPr txBox="1"/>
          <p:nvPr/>
        </p:nvSpPr>
        <p:spPr>
          <a:xfrm>
            <a:off x="611560" y="1813962"/>
            <a:ext cx="8096472" cy="173637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Retrieve-Augmented Generation (RAG)</a:t>
            </a:r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는 정보 검색</a:t>
            </a:r>
            <a:r>
              <a:rPr lang="en-US" altLang="ko-KR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(</a:t>
            </a:r>
            <a:r>
              <a:rPr 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Retrieve)</a:t>
            </a:r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과 텍스트 생성</a:t>
            </a:r>
            <a:r>
              <a:rPr lang="en-US" altLang="ko-KR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(</a:t>
            </a:r>
            <a:r>
              <a:rPr 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Generate)</a:t>
            </a:r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을 결합한 하이브리드</a:t>
            </a:r>
            <a:r>
              <a:rPr lang="en-US" altLang="ko-KR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언어 모델 아키텍처</a:t>
            </a:r>
            <a:endParaRPr lang="en-US" altLang="ko-KR" sz="1600" dirty="0">
              <a:solidFill>
                <a:srgbClr val="000000"/>
              </a:solidFill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sz="16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특정 질의에 대해 외부 지식 베이스에서 관련 정보를 검색한 후</a:t>
            </a:r>
            <a:r>
              <a:rPr lang="en-US" altLang="ko-KR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이 정보를 기반으로 텍스트를 생성하는 방식으로 작동</a:t>
            </a:r>
            <a:endParaRPr lang="en-US" altLang="ko-KR" sz="16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sz="1600" dirty="0">
              <a:solidFill>
                <a:srgbClr val="000000"/>
              </a:solidFill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특히 정보가 풍부한 응답을 생성하는 데 유리</a:t>
            </a:r>
          </a:p>
        </p:txBody>
      </p:sp>
    </p:spTree>
    <p:extLst>
      <p:ext uri="{BB962C8B-B14F-4D97-AF65-F5344CB8AC3E}">
        <p14:creationId xmlns:p14="http://schemas.microsoft.com/office/powerpoint/2010/main" val="3942861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7F52177C-4FF6-4779-8A91-B8EE9627DF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834" b="89753" l="9854" r="89781">
                        <a14:foregroundMark x1="27737" y1="8834" x2="34672" y2="9187"/>
                        <a14:foregroundMark x1="28467" y1="9187" x2="28467" y2="9187"/>
                        <a14:foregroundMark x1="55474" y1="18375" x2="55474" y2="18375"/>
                        <a14:foregroundMark x1="21898" y1="60424" x2="21898" y2="60424"/>
                        <a14:foregroundMark x1="27007" y1="60071" x2="27007" y2="60071"/>
                        <a14:foregroundMark x1="39416" y1="59011" x2="39416" y2="59011"/>
                        <a14:foregroundMark x1="48905" y1="60071" x2="48905" y2="60071"/>
                        <a14:foregroundMark x1="58029" y1="60424" x2="58029" y2="60424"/>
                        <a14:foregroundMark x1="64599" y1="61484" x2="64599" y2="61484"/>
                        <a14:foregroundMark x1="79927" y1="61484" x2="79927" y2="61484"/>
                        <a14:foregroundMark x1="21168" y1="76325" x2="21168" y2="76325"/>
                        <a14:foregroundMark x1="25182" y1="76678" x2="25182" y2="76678"/>
                        <a14:foregroundMark x1="32482" y1="75265" x2="32482" y2="75265"/>
                        <a14:foregroundMark x1="46715" y1="75618" x2="46715" y2="75618"/>
                        <a14:foregroundMark x1="58394" y1="77739" x2="58394" y2="77739"/>
                        <a14:foregroundMark x1="71533" y1="79152" x2="71533" y2="79152"/>
                        <a14:foregroundMark x1="84307" y1="79859" x2="84307" y2="798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1017" y="559293"/>
            <a:ext cx="762603" cy="787652"/>
          </a:xfrm>
          <a:prstGeom prst="rect">
            <a:avLst/>
          </a:prstGeom>
        </p:spPr>
      </p:pic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1777E62-76BE-4EF2-A528-617CD267A276}"/>
              </a:ext>
            </a:extLst>
          </p:cNvPr>
          <p:cNvCxnSpPr>
            <a:endCxn id="31" idx="1"/>
          </p:cNvCxnSpPr>
          <p:nvPr/>
        </p:nvCxnSpPr>
        <p:spPr>
          <a:xfrm>
            <a:off x="83501" y="258522"/>
            <a:ext cx="7872875" cy="17633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36AB6487-53CB-41D8-A526-9C3A3A5F0F48}"/>
              </a:ext>
            </a:extLst>
          </p:cNvPr>
          <p:cNvSpPr/>
          <p:nvPr/>
        </p:nvSpPr>
        <p:spPr>
          <a:xfrm>
            <a:off x="7956376" y="140816"/>
            <a:ext cx="50291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037C85E-32B4-407C-B6DB-29C123C72544}"/>
              </a:ext>
            </a:extLst>
          </p:cNvPr>
          <p:cNvSpPr txBox="1"/>
          <p:nvPr/>
        </p:nvSpPr>
        <p:spPr>
          <a:xfrm>
            <a:off x="812373" y="79934"/>
            <a:ext cx="169361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PASSSION &amp; PIONEER </a:t>
            </a: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A398225F-7301-4B66-B614-7A2C64D60FEB}"/>
              </a:ext>
            </a:extLst>
          </p:cNvPr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C4F4925-6785-4DE2-8ABF-64AEEF8E3116}"/>
              </a:ext>
            </a:extLst>
          </p:cNvPr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EBB68DE-8623-4DF9-87A8-1100F2DD47C5}"/>
              </a:ext>
            </a:extLst>
          </p:cNvPr>
          <p:cNvSpPr txBox="1"/>
          <p:nvPr/>
        </p:nvSpPr>
        <p:spPr>
          <a:xfrm>
            <a:off x="46652" y="112461"/>
            <a:ext cx="78093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가을소풍B" pitchFamily="18" charset="-127"/>
                <a:ea typeface="a가을소풍B" pitchFamily="18" charset="-127"/>
              </a:rPr>
              <a:t>PNP</a:t>
            </a:r>
            <a:endParaRPr lang="ko-KR" altLang="en-US" sz="1200" spc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가을소풍B" pitchFamily="18" charset="-127"/>
              <a:ea typeface="a가을소풍B" pitchFamily="18" charset="-127"/>
            </a:endParaRPr>
          </a:p>
        </p:txBody>
      </p:sp>
      <p:sp>
        <p:nvSpPr>
          <p:cNvPr id="40" name="이등변 삼각형 39">
            <a:extLst>
              <a:ext uri="{FF2B5EF4-FFF2-40B4-BE49-F238E27FC236}">
                <a16:creationId xmlns:a16="http://schemas.microsoft.com/office/drawing/2014/main" id="{37045F7E-DEE2-4EE3-9487-706969F93FAE}"/>
              </a:ext>
            </a:extLst>
          </p:cNvPr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 descr="Google Developer Groups">
            <a:extLst>
              <a:ext uri="{FF2B5EF4-FFF2-40B4-BE49-F238E27FC236}">
                <a16:creationId xmlns:a16="http://schemas.microsoft.com/office/drawing/2014/main" id="{85FBAFE2-B9AD-25FE-75FB-821977C7FE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0528" y="4803998"/>
            <a:ext cx="1946064" cy="159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77;p6">
            <a:extLst>
              <a:ext uri="{FF2B5EF4-FFF2-40B4-BE49-F238E27FC236}">
                <a16:creationId xmlns:a16="http://schemas.microsoft.com/office/drawing/2014/main" id="{22A43B9D-E0F9-8A07-07AD-0F8BFE213015}"/>
              </a:ext>
            </a:extLst>
          </p:cNvPr>
          <p:cNvSpPr txBox="1">
            <a:spLocks/>
          </p:cNvSpPr>
          <p:nvPr/>
        </p:nvSpPr>
        <p:spPr>
          <a:xfrm>
            <a:off x="930469" y="483518"/>
            <a:ext cx="7666393" cy="5152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100"/>
              </a:spcBef>
            </a:pPr>
            <a:r>
              <a:rPr lang="en-US" sz="2400" b="1" spc="-95" dirty="0">
                <a:latin typeface="Noto Sans CJK HK"/>
                <a:cs typeface="Noto Sans CJK HK"/>
              </a:rPr>
              <a:t>RAG Architecture</a:t>
            </a:r>
            <a:endParaRPr lang="en-US" sz="2400" dirty="0">
              <a:latin typeface="Noto Sans CJK HK"/>
              <a:cs typeface="Noto Sans CJK HK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3459F5-2D20-D974-C8BD-719FBC44F710}"/>
              </a:ext>
            </a:extLst>
          </p:cNvPr>
          <p:cNvSpPr txBox="1"/>
          <p:nvPr/>
        </p:nvSpPr>
        <p:spPr>
          <a:xfrm>
            <a:off x="7993225" y="179961"/>
            <a:ext cx="11046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RAG</a:t>
            </a:r>
            <a:endParaRPr lang="ko-KR" altLang="en-US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F84112-15E9-A8F7-7338-3B76750A1E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00200" y="1150248"/>
            <a:ext cx="59436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574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7F52177C-4FF6-4779-8A91-B8EE9627DF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834" b="89753" l="9854" r="89781">
                        <a14:foregroundMark x1="27737" y1="8834" x2="34672" y2="9187"/>
                        <a14:foregroundMark x1="28467" y1="9187" x2="28467" y2="9187"/>
                        <a14:foregroundMark x1="55474" y1="18375" x2="55474" y2="18375"/>
                        <a14:foregroundMark x1="21898" y1="60424" x2="21898" y2="60424"/>
                        <a14:foregroundMark x1="27007" y1="60071" x2="27007" y2="60071"/>
                        <a14:foregroundMark x1="39416" y1="59011" x2="39416" y2="59011"/>
                        <a14:foregroundMark x1="48905" y1="60071" x2="48905" y2="60071"/>
                        <a14:foregroundMark x1="58029" y1="60424" x2="58029" y2="60424"/>
                        <a14:foregroundMark x1="64599" y1="61484" x2="64599" y2="61484"/>
                        <a14:foregroundMark x1="79927" y1="61484" x2="79927" y2="61484"/>
                        <a14:foregroundMark x1="21168" y1="76325" x2="21168" y2="76325"/>
                        <a14:foregroundMark x1="25182" y1="76678" x2="25182" y2="76678"/>
                        <a14:foregroundMark x1="32482" y1="75265" x2="32482" y2="75265"/>
                        <a14:foregroundMark x1="46715" y1="75618" x2="46715" y2="75618"/>
                        <a14:foregroundMark x1="58394" y1="77739" x2="58394" y2="77739"/>
                        <a14:foregroundMark x1="71533" y1="79152" x2="71533" y2="79152"/>
                        <a14:foregroundMark x1="84307" y1="79859" x2="84307" y2="798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1017" y="559293"/>
            <a:ext cx="762603" cy="787652"/>
          </a:xfrm>
          <a:prstGeom prst="rect">
            <a:avLst/>
          </a:prstGeom>
        </p:spPr>
      </p:pic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1777E62-76BE-4EF2-A528-617CD267A276}"/>
              </a:ext>
            </a:extLst>
          </p:cNvPr>
          <p:cNvCxnSpPr>
            <a:endCxn id="31" idx="1"/>
          </p:cNvCxnSpPr>
          <p:nvPr/>
        </p:nvCxnSpPr>
        <p:spPr>
          <a:xfrm>
            <a:off x="83501" y="258522"/>
            <a:ext cx="7872875" cy="17633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36AB6487-53CB-41D8-A526-9C3A3A5F0F48}"/>
              </a:ext>
            </a:extLst>
          </p:cNvPr>
          <p:cNvSpPr/>
          <p:nvPr/>
        </p:nvSpPr>
        <p:spPr>
          <a:xfrm>
            <a:off x="7956376" y="140816"/>
            <a:ext cx="50291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037C85E-32B4-407C-B6DB-29C123C72544}"/>
              </a:ext>
            </a:extLst>
          </p:cNvPr>
          <p:cNvSpPr txBox="1"/>
          <p:nvPr/>
        </p:nvSpPr>
        <p:spPr>
          <a:xfrm>
            <a:off x="812373" y="79934"/>
            <a:ext cx="169361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PASSSION &amp; PIONEER </a:t>
            </a: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A398225F-7301-4B66-B614-7A2C64D60FEB}"/>
              </a:ext>
            </a:extLst>
          </p:cNvPr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C4F4925-6785-4DE2-8ABF-64AEEF8E3116}"/>
              </a:ext>
            </a:extLst>
          </p:cNvPr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EBB68DE-8623-4DF9-87A8-1100F2DD47C5}"/>
              </a:ext>
            </a:extLst>
          </p:cNvPr>
          <p:cNvSpPr txBox="1"/>
          <p:nvPr/>
        </p:nvSpPr>
        <p:spPr>
          <a:xfrm>
            <a:off x="46652" y="112461"/>
            <a:ext cx="78093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가을소풍B" pitchFamily="18" charset="-127"/>
                <a:ea typeface="a가을소풍B" pitchFamily="18" charset="-127"/>
              </a:rPr>
              <a:t>PNP</a:t>
            </a:r>
            <a:endParaRPr lang="ko-KR" altLang="en-US" sz="1200" spc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가을소풍B" pitchFamily="18" charset="-127"/>
              <a:ea typeface="a가을소풍B" pitchFamily="18" charset="-127"/>
            </a:endParaRPr>
          </a:p>
        </p:txBody>
      </p:sp>
      <p:sp>
        <p:nvSpPr>
          <p:cNvPr id="40" name="이등변 삼각형 39">
            <a:extLst>
              <a:ext uri="{FF2B5EF4-FFF2-40B4-BE49-F238E27FC236}">
                <a16:creationId xmlns:a16="http://schemas.microsoft.com/office/drawing/2014/main" id="{37045F7E-DEE2-4EE3-9487-706969F93FAE}"/>
              </a:ext>
            </a:extLst>
          </p:cNvPr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 descr="Google Developer Groups">
            <a:extLst>
              <a:ext uri="{FF2B5EF4-FFF2-40B4-BE49-F238E27FC236}">
                <a16:creationId xmlns:a16="http://schemas.microsoft.com/office/drawing/2014/main" id="{85FBAFE2-B9AD-25FE-75FB-821977C7FE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0528" y="4803998"/>
            <a:ext cx="1946064" cy="159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77;p6">
            <a:extLst>
              <a:ext uri="{FF2B5EF4-FFF2-40B4-BE49-F238E27FC236}">
                <a16:creationId xmlns:a16="http://schemas.microsoft.com/office/drawing/2014/main" id="{22A43B9D-E0F9-8A07-07AD-0F8BFE213015}"/>
              </a:ext>
            </a:extLst>
          </p:cNvPr>
          <p:cNvSpPr txBox="1">
            <a:spLocks/>
          </p:cNvSpPr>
          <p:nvPr/>
        </p:nvSpPr>
        <p:spPr>
          <a:xfrm>
            <a:off x="930469" y="483518"/>
            <a:ext cx="7666393" cy="5152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100"/>
              </a:spcBef>
            </a:pPr>
            <a:r>
              <a:rPr lang="en-US" sz="2400" b="1" spc="-95" dirty="0">
                <a:latin typeface="Noto Sans CJK HK"/>
                <a:cs typeface="Noto Sans CJK HK"/>
              </a:rPr>
              <a:t>RAG Architecture</a:t>
            </a:r>
            <a:endParaRPr lang="en-US" sz="2400" dirty="0">
              <a:latin typeface="Noto Sans CJK HK"/>
              <a:cs typeface="Noto Sans CJK HK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3459F5-2D20-D974-C8BD-719FBC44F710}"/>
              </a:ext>
            </a:extLst>
          </p:cNvPr>
          <p:cNvSpPr txBox="1"/>
          <p:nvPr/>
        </p:nvSpPr>
        <p:spPr>
          <a:xfrm>
            <a:off x="7993225" y="179961"/>
            <a:ext cx="11046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RAG</a:t>
            </a:r>
            <a:endParaRPr lang="ko-KR" altLang="en-US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98A628-6B4C-77F1-7A4D-8A020835ED1F}"/>
              </a:ext>
            </a:extLst>
          </p:cNvPr>
          <p:cNvSpPr txBox="1"/>
          <p:nvPr/>
        </p:nvSpPr>
        <p:spPr>
          <a:xfrm>
            <a:off x="930469" y="1050786"/>
            <a:ext cx="924704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RAG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의 주요 구조</a:t>
            </a:r>
            <a:endParaRPr lang="en-US" altLang="ko-KR" dirty="0">
              <a:solidFill>
                <a:srgbClr val="000000"/>
              </a:solidFill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endParaRPr lang="ko-KR" altLang="en-US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Retrieve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단계</a:t>
            </a:r>
          </a:p>
          <a:p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입력 질의</a:t>
            </a:r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(</a:t>
            </a:r>
            <a:r>
              <a:rPr 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query)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와 관련된 문서를 외부 지식 베이스에서 검색</a:t>
            </a:r>
          </a:p>
          <a:p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쿼리와 문서의 </a:t>
            </a:r>
            <a:r>
              <a:rPr lang="ko-KR" altLang="en-US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임베딩을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생성하고</a:t>
            </a:r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ko-KR" altLang="en-US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임베딩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간의 유사성을 계산하여</a:t>
            </a:r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관련 문서를 검색</a:t>
            </a:r>
          </a:p>
          <a:p>
            <a:pPr marL="285750" indent="-285750">
              <a:buFontTx/>
              <a:buChar char="-"/>
            </a:pPr>
            <a:r>
              <a:rPr lang="ko-KR" altLang="en-US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임베딩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알고리즘을 통해 수행 가능</a:t>
            </a:r>
            <a:endParaRPr lang="en-US" altLang="ko-KR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endParaRPr lang="ko-KR" altLang="en-US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Augmented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단계</a:t>
            </a: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검색된 문서를 기반으로 입력 질의</a:t>
            </a:r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(</a:t>
            </a:r>
            <a:r>
              <a:rPr 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query)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강화</a:t>
            </a:r>
            <a:endParaRPr lang="en-US" altLang="ko-KR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endParaRPr lang="ko-KR" altLang="en-US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Generate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단계</a:t>
            </a:r>
          </a:p>
          <a:p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입력 질의</a:t>
            </a:r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(</a:t>
            </a:r>
            <a:r>
              <a:rPr 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query)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또는 검색된 </a:t>
            </a:r>
            <a:r>
              <a:rPr lang="ko-KR" altLang="en-US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문서등을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기반으로 자연스러운 텍스트를 생성</a:t>
            </a:r>
          </a:p>
        </p:txBody>
      </p:sp>
    </p:spTree>
    <p:extLst>
      <p:ext uri="{BB962C8B-B14F-4D97-AF65-F5344CB8AC3E}">
        <p14:creationId xmlns:p14="http://schemas.microsoft.com/office/powerpoint/2010/main" val="2346528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7F52177C-4FF6-4779-8A91-B8EE9627DF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834" b="89753" l="9854" r="89781">
                        <a14:foregroundMark x1="27737" y1="8834" x2="34672" y2="9187"/>
                        <a14:foregroundMark x1="28467" y1="9187" x2="28467" y2="9187"/>
                        <a14:foregroundMark x1="55474" y1="18375" x2="55474" y2="18375"/>
                        <a14:foregroundMark x1="21898" y1="60424" x2="21898" y2="60424"/>
                        <a14:foregroundMark x1="27007" y1="60071" x2="27007" y2="60071"/>
                        <a14:foregroundMark x1="39416" y1="59011" x2="39416" y2="59011"/>
                        <a14:foregroundMark x1="48905" y1="60071" x2="48905" y2="60071"/>
                        <a14:foregroundMark x1="58029" y1="60424" x2="58029" y2="60424"/>
                        <a14:foregroundMark x1="64599" y1="61484" x2="64599" y2="61484"/>
                        <a14:foregroundMark x1="79927" y1="61484" x2="79927" y2="61484"/>
                        <a14:foregroundMark x1="21168" y1="76325" x2="21168" y2="76325"/>
                        <a14:foregroundMark x1="25182" y1="76678" x2="25182" y2="76678"/>
                        <a14:foregroundMark x1="32482" y1="75265" x2="32482" y2="75265"/>
                        <a14:foregroundMark x1="46715" y1="75618" x2="46715" y2="75618"/>
                        <a14:foregroundMark x1="58394" y1="77739" x2="58394" y2="77739"/>
                        <a14:foregroundMark x1="71533" y1="79152" x2="71533" y2="79152"/>
                        <a14:foregroundMark x1="84307" y1="79859" x2="84307" y2="798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1017" y="559293"/>
            <a:ext cx="762603" cy="787652"/>
          </a:xfrm>
          <a:prstGeom prst="rect">
            <a:avLst/>
          </a:prstGeom>
        </p:spPr>
      </p:pic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1777E62-76BE-4EF2-A528-617CD267A276}"/>
              </a:ext>
            </a:extLst>
          </p:cNvPr>
          <p:cNvCxnSpPr>
            <a:endCxn id="31" idx="1"/>
          </p:cNvCxnSpPr>
          <p:nvPr/>
        </p:nvCxnSpPr>
        <p:spPr>
          <a:xfrm>
            <a:off x="83501" y="258522"/>
            <a:ext cx="7872875" cy="17633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36AB6487-53CB-41D8-A526-9C3A3A5F0F48}"/>
              </a:ext>
            </a:extLst>
          </p:cNvPr>
          <p:cNvSpPr/>
          <p:nvPr/>
        </p:nvSpPr>
        <p:spPr>
          <a:xfrm>
            <a:off x="7956376" y="140816"/>
            <a:ext cx="50291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037C85E-32B4-407C-B6DB-29C123C72544}"/>
              </a:ext>
            </a:extLst>
          </p:cNvPr>
          <p:cNvSpPr txBox="1"/>
          <p:nvPr/>
        </p:nvSpPr>
        <p:spPr>
          <a:xfrm>
            <a:off x="812373" y="79934"/>
            <a:ext cx="169361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PASSSION &amp; PIONEER </a:t>
            </a: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A398225F-7301-4B66-B614-7A2C64D60FEB}"/>
              </a:ext>
            </a:extLst>
          </p:cNvPr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C4F4925-6785-4DE2-8ABF-64AEEF8E3116}"/>
              </a:ext>
            </a:extLst>
          </p:cNvPr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EBB68DE-8623-4DF9-87A8-1100F2DD47C5}"/>
              </a:ext>
            </a:extLst>
          </p:cNvPr>
          <p:cNvSpPr txBox="1"/>
          <p:nvPr/>
        </p:nvSpPr>
        <p:spPr>
          <a:xfrm>
            <a:off x="46652" y="112461"/>
            <a:ext cx="78093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가을소풍B" pitchFamily="18" charset="-127"/>
                <a:ea typeface="a가을소풍B" pitchFamily="18" charset="-127"/>
              </a:rPr>
              <a:t>PNP</a:t>
            </a:r>
            <a:endParaRPr lang="ko-KR" altLang="en-US" sz="1200" spc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가을소풍B" pitchFamily="18" charset="-127"/>
              <a:ea typeface="a가을소풍B" pitchFamily="18" charset="-127"/>
            </a:endParaRPr>
          </a:p>
        </p:txBody>
      </p:sp>
      <p:sp>
        <p:nvSpPr>
          <p:cNvPr id="40" name="이등변 삼각형 39">
            <a:extLst>
              <a:ext uri="{FF2B5EF4-FFF2-40B4-BE49-F238E27FC236}">
                <a16:creationId xmlns:a16="http://schemas.microsoft.com/office/drawing/2014/main" id="{37045F7E-DEE2-4EE3-9487-706969F93FAE}"/>
              </a:ext>
            </a:extLst>
          </p:cNvPr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 descr="Google Developer Groups">
            <a:extLst>
              <a:ext uri="{FF2B5EF4-FFF2-40B4-BE49-F238E27FC236}">
                <a16:creationId xmlns:a16="http://schemas.microsoft.com/office/drawing/2014/main" id="{85FBAFE2-B9AD-25FE-75FB-821977C7FE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0528" y="4803998"/>
            <a:ext cx="1946064" cy="159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77;p6">
            <a:extLst>
              <a:ext uri="{FF2B5EF4-FFF2-40B4-BE49-F238E27FC236}">
                <a16:creationId xmlns:a16="http://schemas.microsoft.com/office/drawing/2014/main" id="{22A43B9D-E0F9-8A07-07AD-0F8BFE213015}"/>
              </a:ext>
            </a:extLst>
          </p:cNvPr>
          <p:cNvSpPr txBox="1">
            <a:spLocks/>
          </p:cNvSpPr>
          <p:nvPr/>
        </p:nvSpPr>
        <p:spPr>
          <a:xfrm>
            <a:off x="930469" y="483518"/>
            <a:ext cx="7666393" cy="5152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100"/>
              </a:spcBef>
            </a:pPr>
            <a:r>
              <a:rPr lang="en-US" sz="2400" b="1" spc="-95" dirty="0">
                <a:latin typeface="Noto Sans CJK HK"/>
                <a:cs typeface="Noto Sans CJK HK"/>
              </a:rPr>
              <a:t>RAG Architecture</a:t>
            </a:r>
            <a:endParaRPr lang="en-US" sz="2400" dirty="0">
              <a:latin typeface="Noto Sans CJK HK"/>
              <a:cs typeface="Noto Sans CJK HK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3459F5-2D20-D974-C8BD-719FBC44F710}"/>
              </a:ext>
            </a:extLst>
          </p:cNvPr>
          <p:cNvSpPr txBox="1"/>
          <p:nvPr/>
        </p:nvSpPr>
        <p:spPr>
          <a:xfrm>
            <a:off x="7993225" y="179961"/>
            <a:ext cx="11046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RAG</a:t>
            </a:r>
            <a:endParaRPr lang="ko-KR" altLang="en-US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98A628-6B4C-77F1-7A4D-8A020835ED1F}"/>
              </a:ext>
            </a:extLst>
          </p:cNvPr>
          <p:cNvSpPr txBox="1"/>
          <p:nvPr/>
        </p:nvSpPr>
        <p:spPr>
          <a:xfrm>
            <a:off x="930469" y="1034394"/>
            <a:ext cx="737928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RAG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의 작동 원리</a:t>
            </a:r>
            <a:endParaRPr lang="en-US" altLang="ko-KR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endParaRPr lang="ko-KR" altLang="en-US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1.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쿼리 </a:t>
            </a:r>
            <a:r>
              <a:rPr lang="ko-KR" altLang="en-US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임베딩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생성</a:t>
            </a:r>
          </a:p>
          <a:p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입력된 질의를 </a:t>
            </a:r>
            <a:r>
              <a:rPr lang="ko-KR" altLang="en-US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임베딩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벡터로 변환</a:t>
            </a:r>
          </a:p>
          <a:p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2.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문서 검색</a:t>
            </a:r>
          </a:p>
          <a:p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쿼리 </a:t>
            </a:r>
            <a:r>
              <a:rPr lang="ko-KR" altLang="en-US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임베딩을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사용하여 외부 지식 베이스에서 관련 문서들을 검색</a:t>
            </a:r>
          </a:p>
          <a:p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3.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문서 </a:t>
            </a:r>
            <a:r>
              <a:rPr lang="ko-KR" altLang="en-US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임베딩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생성</a:t>
            </a:r>
          </a:p>
          <a:p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검색된 각 문서를 </a:t>
            </a:r>
            <a:r>
              <a:rPr lang="ko-KR" altLang="en-US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임베딩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벡터로 변환</a:t>
            </a:r>
          </a:p>
          <a:p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4.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문서</a:t>
            </a:r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-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쿼리 결합</a:t>
            </a:r>
          </a:p>
          <a:p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검색된 문서와 쿼리 </a:t>
            </a:r>
            <a:r>
              <a:rPr lang="ko-KR" altLang="en-US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임베딩을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결합하여 텍스트 생성을 위한 입력으로 사용</a:t>
            </a:r>
          </a:p>
          <a:p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5.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텍스트 생성</a:t>
            </a:r>
          </a:p>
          <a:p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결합된 </a:t>
            </a:r>
            <a:r>
              <a:rPr lang="ko-KR" altLang="en-US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임베딩을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입력으로 받아 </a:t>
            </a:r>
            <a:r>
              <a:rPr lang="ko-KR" altLang="en-US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디코더가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새로운 텍스트를 생성</a:t>
            </a:r>
          </a:p>
        </p:txBody>
      </p:sp>
    </p:spTree>
    <p:extLst>
      <p:ext uri="{BB962C8B-B14F-4D97-AF65-F5344CB8AC3E}">
        <p14:creationId xmlns:p14="http://schemas.microsoft.com/office/powerpoint/2010/main" val="205819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7F52177C-4FF6-4779-8A91-B8EE9627DF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834" b="89753" l="9854" r="89781">
                        <a14:foregroundMark x1="27737" y1="8834" x2="34672" y2="9187"/>
                        <a14:foregroundMark x1="28467" y1="9187" x2="28467" y2="9187"/>
                        <a14:foregroundMark x1="55474" y1="18375" x2="55474" y2="18375"/>
                        <a14:foregroundMark x1="21898" y1="60424" x2="21898" y2="60424"/>
                        <a14:foregroundMark x1="27007" y1="60071" x2="27007" y2="60071"/>
                        <a14:foregroundMark x1="39416" y1="59011" x2="39416" y2="59011"/>
                        <a14:foregroundMark x1="48905" y1="60071" x2="48905" y2="60071"/>
                        <a14:foregroundMark x1="58029" y1="60424" x2="58029" y2="60424"/>
                        <a14:foregroundMark x1="64599" y1="61484" x2="64599" y2="61484"/>
                        <a14:foregroundMark x1="79927" y1="61484" x2="79927" y2="61484"/>
                        <a14:foregroundMark x1="21168" y1="76325" x2="21168" y2="76325"/>
                        <a14:foregroundMark x1="25182" y1="76678" x2="25182" y2="76678"/>
                        <a14:foregroundMark x1="32482" y1="75265" x2="32482" y2="75265"/>
                        <a14:foregroundMark x1="46715" y1="75618" x2="46715" y2="75618"/>
                        <a14:foregroundMark x1="58394" y1="77739" x2="58394" y2="77739"/>
                        <a14:foregroundMark x1="71533" y1="79152" x2="71533" y2="79152"/>
                        <a14:foregroundMark x1="84307" y1="79859" x2="84307" y2="798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1017" y="559293"/>
            <a:ext cx="762603" cy="787652"/>
          </a:xfrm>
          <a:prstGeom prst="rect">
            <a:avLst/>
          </a:prstGeom>
        </p:spPr>
      </p:pic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1777E62-76BE-4EF2-A528-617CD267A276}"/>
              </a:ext>
            </a:extLst>
          </p:cNvPr>
          <p:cNvCxnSpPr>
            <a:endCxn id="31" idx="1"/>
          </p:cNvCxnSpPr>
          <p:nvPr/>
        </p:nvCxnSpPr>
        <p:spPr>
          <a:xfrm>
            <a:off x="83501" y="258522"/>
            <a:ext cx="7872875" cy="17633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36AB6487-53CB-41D8-A526-9C3A3A5F0F48}"/>
              </a:ext>
            </a:extLst>
          </p:cNvPr>
          <p:cNvSpPr/>
          <p:nvPr/>
        </p:nvSpPr>
        <p:spPr>
          <a:xfrm>
            <a:off x="7956376" y="140816"/>
            <a:ext cx="50291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037C85E-32B4-407C-B6DB-29C123C72544}"/>
              </a:ext>
            </a:extLst>
          </p:cNvPr>
          <p:cNvSpPr txBox="1"/>
          <p:nvPr/>
        </p:nvSpPr>
        <p:spPr>
          <a:xfrm>
            <a:off x="812373" y="79934"/>
            <a:ext cx="169361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PASSSION &amp; PIONEER </a:t>
            </a: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A398225F-7301-4B66-B614-7A2C64D60FEB}"/>
              </a:ext>
            </a:extLst>
          </p:cNvPr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C4F4925-6785-4DE2-8ABF-64AEEF8E3116}"/>
              </a:ext>
            </a:extLst>
          </p:cNvPr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EBB68DE-8623-4DF9-87A8-1100F2DD47C5}"/>
              </a:ext>
            </a:extLst>
          </p:cNvPr>
          <p:cNvSpPr txBox="1"/>
          <p:nvPr/>
        </p:nvSpPr>
        <p:spPr>
          <a:xfrm>
            <a:off x="46652" y="112461"/>
            <a:ext cx="78093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가을소풍B" pitchFamily="18" charset="-127"/>
                <a:ea typeface="a가을소풍B" pitchFamily="18" charset="-127"/>
              </a:rPr>
              <a:t>PNP</a:t>
            </a:r>
            <a:endParaRPr lang="ko-KR" altLang="en-US" sz="1200" spc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가을소풍B" pitchFamily="18" charset="-127"/>
              <a:ea typeface="a가을소풍B" pitchFamily="18" charset="-127"/>
            </a:endParaRPr>
          </a:p>
        </p:txBody>
      </p:sp>
      <p:sp>
        <p:nvSpPr>
          <p:cNvPr id="40" name="이등변 삼각형 39">
            <a:extLst>
              <a:ext uri="{FF2B5EF4-FFF2-40B4-BE49-F238E27FC236}">
                <a16:creationId xmlns:a16="http://schemas.microsoft.com/office/drawing/2014/main" id="{37045F7E-DEE2-4EE3-9487-706969F93FAE}"/>
              </a:ext>
            </a:extLst>
          </p:cNvPr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 descr="Google Developer Groups">
            <a:extLst>
              <a:ext uri="{FF2B5EF4-FFF2-40B4-BE49-F238E27FC236}">
                <a16:creationId xmlns:a16="http://schemas.microsoft.com/office/drawing/2014/main" id="{85FBAFE2-B9AD-25FE-75FB-821977C7FE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0528" y="4803998"/>
            <a:ext cx="1946064" cy="159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77;p6">
            <a:extLst>
              <a:ext uri="{FF2B5EF4-FFF2-40B4-BE49-F238E27FC236}">
                <a16:creationId xmlns:a16="http://schemas.microsoft.com/office/drawing/2014/main" id="{22A43B9D-E0F9-8A07-07AD-0F8BFE213015}"/>
              </a:ext>
            </a:extLst>
          </p:cNvPr>
          <p:cNvSpPr txBox="1">
            <a:spLocks/>
          </p:cNvSpPr>
          <p:nvPr/>
        </p:nvSpPr>
        <p:spPr>
          <a:xfrm>
            <a:off x="930469" y="483518"/>
            <a:ext cx="7666393" cy="5152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100"/>
              </a:spcBef>
            </a:pPr>
            <a:r>
              <a:rPr lang="en-US" sz="2400" b="1" spc="-95" dirty="0">
                <a:latin typeface="Noto Sans CJK HK"/>
                <a:cs typeface="Noto Sans CJK HK"/>
              </a:rPr>
              <a:t>RAG Architecture</a:t>
            </a:r>
            <a:endParaRPr lang="en-US" sz="2400" dirty="0">
              <a:latin typeface="Noto Sans CJK HK"/>
              <a:cs typeface="Noto Sans CJK HK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3459F5-2D20-D974-C8BD-719FBC44F710}"/>
              </a:ext>
            </a:extLst>
          </p:cNvPr>
          <p:cNvSpPr txBox="1"/>
          <p:nvPr/>
        </p:nvSpPr>
        <p:spPr>
          <a:xfrm>
            <a:off x="7993225" y="179961"/>
            <a:ext cx="11046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RAG</a:t>
            </a:r>
            <a:endParaRPr lang="ko-KR" altLang="en-US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98A628-6B4C-77F1-7A4D-8A020835ED1F}"/>
              </a:ext>
            </a:extLst>
          </p:cNvPr>
          <p:cNvSpPr txBox="1"/>
          <p:nvPr/>
        </p:nvSpPr>
        <p:spPr>
          <a:xfrm>
            <a:off x="930468" y="1331740"/>
            <a:ext cx="795612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RAG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의 장점</a:t>
            </a:r>
            <a:endParaRPr lang="en-US" altLang="ko-KR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endParaRPr lang="en-US" altLang="ko-KR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외부 지식 베이스를 활용하여 더 풍부하고 정확한 정보를 제공</a:t>
            </a:r>
            <a:endParaRPr lang="en-US" altLang="ko-KR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다양한 데이터 소스를 결합하여 더 광범위한 지식을 응답에 포함할</a:t>
            </a:r>
            <a:endParaRPr lang="en-US" altLang="ko-KR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단순한 생성 모델보다 더 정확하고 정보가 풍부한 응답을 생성</a:t>
            </a: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내부 </a:t>
            </a:r>
            <a:r>
              <a:rPr 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LLM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모델로 구성하는 경우 보안</a:t>
            </a:r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프라이버시 위협에서 어느정도 벗어날 수 있음</a:t>
            </a:r>
            <a:endParaRPr lang="en-US" altLang="ko-KR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파인튜닝보다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효율적으로 특화 도메인에 대응 가능</a:t>
            </a:r>
            <a:endParaRPr lang="en-US" altLang="ko-KR" dirty="0">
              <a:solidFill>
                <a:srgbClr val="000000"/>
              </a:solidFill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검색과 생성을 결합하는 과정이 복잡하며</a:t>
            </a:r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모델 학습 및 튜닝이 어려울 수 있</a:t>
            </a:r>
            <a:endParaRPr lang="en-US" altLang="ko-KR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임베딩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생성</a:t>
            </a:r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문서 검색</a:t>
            </a:r>
            <a:r>
              <a:rPr lang="en-US" altLang="ko-KR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텍스트 생성 등 모든 단계에서 높은 연산 자원이 필요</a:t>
            </a:r>
            <a:endParaRPr lang="en-US" altLang="ko-KR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외부 지식 베이스의 품질과 최신성에 크게 의존</a:t>
            </a:r>
          </a:p>
        </p:txBody>
      </p:sp>
    </p:spTree>
    <p:extLst>
      <p:ext uri="{BB962C8B-B14F-4D97-AF65-F5344CB8AC3E}">
        <p14:creationId xmlns:p14="http://schemas.microsoft.com/office/powerpoint/2010/main" val="1385818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7F52177C-4FF6-4779-8A91-B8EE9627DF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834" b="89753" l="9854" r="89781">
                        <a14:foregroundMark x1="27737" y1="8834" x2="34672" y2="9187"/>
                        <a14:foregroundMark x1="28467" y1="9187" x2="28467" y2="9187"/>
                        <a14:foregroundMark x1="55474" y1="18375" x2="55474" y2="18375"/>
                        <a14:foregroundMark x1="21898" y1="60424" x2="21898" y2="60424"/>
                        <a14:foregroundMark x1="27007" y1="60071" x2="27007" y2="60071"/>
                        <a14:foregroundMark x1="39416" y1="59011" x2="39416" y2="59011"/>
                        <a14:foregroundMark x1="48905" y1="60071" x2="48905" y2="60071"/>
                        <a14:foregroundMark x1="58029" y1="60424" x2="58029" y2="60424"/>
                        <a14:foregroundMark x1="64599" y1="61484" x2="64599" y2="61484"/>
                        <a14:foregroundMark x1="79927" y1="61484" x2="79927" y2="61484"/>
                        <a14:foregroundMark x1="21168" y1="76325" x2="21168" y2="76325"/>
                        <a14:foregroundMark x1="25182" y1="76678" x2="25182" y2="76678"/>
                        <a14:foregroundMark x1="32482" y1="75265" x2="32482" y2="75265"/>
                        <a14:foregroundMark x1="46715" y1="75618" x2="46715" y2="75618"/>
                        <a14:foregroundMark x1="58394" y1="77739" x2="58394" y2="77739"/>
                        <a14:foregroundMark x1="71533" y1="79152" x2="71533" y2="79152"/>
                        <a14:foregroundMark x1="84307" y1="79859" x2="84307" y2="798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1017" y="559293"/>
            <a:ext cx="762603" cy="787652"/>
          </a:xfrm>
          <a:prstGeom prst="rect">
            <a:avLst/>
          </a:prstGeom>
        </p:spPr>
      </p:pic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1777E62-76BE-4EF2-A528-617CD267A276}"/>
              </a:ext>
            </a:extLst>
          </p:cNvPr>
          <p:cNvCxnSpPr>
            <a:endCxn id="31" idx="1"/>
          </p:cNvCxnSpPr>
          <p:nvPr/>
        </p:nvCxnSpPr>
        <p:spPr>
          <a:xfrm>
            <a:off x="83501" y="258522"/>
            <a:ext cx="7872875" cy="17633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36AB6487-53CB-41D8-A526-9C3A3A5F0F48}"/>
              </a:ext>
            </a:extLst>
          </p:cNvPr>
          <p:cNvSpPr/>
          <p:nvPr/>
        </p:nvSpPr>
        <p:spPr>
          <a:xfrm>
            <a:off x="7956376" y="140816"/>
            <a:ext cx="50291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037C85E-32B4-407C-B6DB-29C123C72544}"/>
              </a:ext>
            </a:extLst>
          </p:cNvPr>
          <p:cNvSpPr txBox="1"/>
          <p:nvPr/>
        </p:nvSpPr>
        <p:spPr>
          <a:xfrm>
            <a:off x="812373" y="79934"/>
            <a:ext cx="169361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PASSSION &amp; PIONEER </a:t>
            </a: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A398225F-7301-4B66-B614-7A2C64D60FEB}"/>
              </a:ext>
            </a:extLst>
          </p:cNvPr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C4F4925-6785-4DE2-8ABF-64AEEF8E3116}"/>
              </a:ext>
            </a:extLst>
          </p:cNvPr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EBB68DE-8623-4DF9-87A8-1100F2DD47C5}"/>
              </a:ext>
            </a:extLst>
          </p:cNvPr>
          <p:cNvSpPr txBox="1"/>
          <p:nvPr/>
        </p:nvSpPr>
        <p:spPr>
          <a:xfrm>
            <a:off x="46652" y="112461"/>
            <a:ext cx="78093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가을소풍B" pitchFamily="18" charset="-127"/>
                <a:ea typeface="a가을소풍B" pitchFamily="18" charset="-127"/>
              </a:rPr>
              <a:t>PNP</a:t>
            </a:r>
            <a:endParaRPr lang="ko-KR" altLang="en-US" sz="1200" spc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가을소풍B" pitchFamily="18" charset="-127"/>
              <a:ea typeface="a가을소풍B" pitchFamily="18" charset="-127"/>
            </a:endParaRPr>
          </a:p>
        </p:txBody>
      </p:sp>
      <p:sp>
        <p:nvSpPr>
          <p:cNvPr id="40" name="이등변 삼각형 39">
            <a:extLst>
              <a:ext uri="{FF2B5EF4-FFF2-40B4-BE49-F238E27FC236}">
                <a16:creationId xmlns:a16="http://schemas.microsoft.com/office/drawing/2014/main" id="{37045F7E-DEE2-4EE3-9487-706969F93FAE}"/>
              </a:ext>
            </a:extLst>
          </p:cNvPr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 descr="Google Developer Groups">
            <a:extLst>
              <a:ext uri="{FF2B5EF4-FFF2-40B4-BE49-F238E27FC236}">
                <a16:creationId xmlns:a16="http://schemas.microsoft.com/office/drawing/2014/main" id="{85FBAFE2-B9AD-25FE-75FB-821977C7FE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0528" y="4803998"/>
            <a:ext cx="1946064" cy="159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77;p6">
            <a:extLst>
              <a:ext uri="{FF2B5EF4-FFF2-40B4-BE49-F238E27FC236}">
                <a16:creationId xmlns:a16="http://schemas.microsoft.com/office/drawing/2014/main" id="{22A43B9D-E0F9-8A07-07AD-0F8BFE213015}"/>
              </a:ext>
            </a:extLst>
          </p:cNvPr>
          <p:cNvSpPr txBox="1">
            <a:spLocks/>
          </p:cNvSpPr>
          <p:nvPr/>
        </p:nvSpPr>
        <p:spPr>
          <a:xfrm>
            <a:off x="930469" y="483518"/>
            <a:ext cx="7666393" cy="5152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100"/>
              </a:spcBef>
            </a:pPr>
            <a:r>
              <a:rPr lang="en-US" sz="2400" b="1" spc="-95" dirty="0">
                <a:latin typeface="Noto Sans CJK HK"/>
                <a:cs typeface="Noto Sans CJK HK"/>
              </a:rPr>
              <a:t>RAG Architecture</a:t>
            </a:r>
            <a:endParaRPr lang="en-US" sz="2400" dirty="0">
              <a:latin typeface="Noto Sans CJK HK"/>
              <a:cs typeface="Noto Sans CJK HK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3459F5-2D20-D974-C8BD-719FBC44F710}"/>
              </a:ext>
            </a:extLst>
          </p:cNvPr>
          <p:cNvSpPr txBox="1"/>
          <p:nvPr/>
        </p:nvSpPr>
        <p:spPr>
          <a:xfrm>
            <a:off x="7993225" y="179961"/>
            <a:ext cx="11046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RAG</a:t>
            </a:r>
            <a:endParaRPr lang="ko-KR" altLang="en-US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98A628-6B4C-77F1-7A4D-8A020835ED1F}"/>
              </a:ext>
            </a:extLst>
          </p:cNvPr>
          <p:cNvSpPr txBox="1"/>
          <p:nvPr/>
        </p:nvSpPr>
        <p:spPr>
          <a:xfrm>
            <a:off x="915962" y="1050865"/>
            <a:ext cx="7956123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RAG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예시</a:t>
            </a:r>
          </a:p>
          <a:p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질의 응답 시스템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(</a:t>
            </a:r>
            <a:r>
              <a:rPr 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Question Answering)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: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사용자가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"2022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년 </a:t>
            </a:r>
            <a:r>
              <a:rPr 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FIFA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월드컵 우승 팀은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?"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이라는 질문을 입력하면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RAG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모델은 최신 뉴스 기사나 공식 발표 자료를 검색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하여 정확한 답변을 제공</a:t>
            </a:r>
            <a:endParaRPr lang="en-US" altLang="ko-KR" sz="14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endParaRPr lang="ko-KR" altLang="en-US" sz="14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헬스케어 </a:t>
            </a:r>
            <a:r>
              <a:rPr lang="ko-KR" altLang="en-US" sz="14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챗봇</a:t>
            </a:r>
            <a:endParaRPr lang="ko-KR" altLang="en-US" sz="14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: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사용자가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"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고혈압의 일반적인 증상은 무엇인가요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?"</a:t>
            </a:r>
            <a:r>
              <a:rPr lang="ko-KR" altLang="en-US" sz="14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라고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질문하면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ko-KR" altLang="en-US" sz="14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챗봇은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최신 의학 논문과 건강 정보 웹사이트에서 관련 정보를 검색하여 정확하고 신뢰할 수 있는 답변을 제공합니다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.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이는 환자들이 더 신속하고 정확한 건강 정보를 얻는 데 도움이 됩니다</a:t>
            </a:r>
            <a:endParaRPr lang="en-US" altLang="ko-KR" sz="14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endParaRPr lang="ko-KR" altLang="en-US" sz="14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학술 논문 검색</a:t>
            </a:r>
          </a:p>
          <a:p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: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연구자가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"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최근 </a:t>
            </a:r>
            <a:r>
              <a:rPr lang="ko-KR" altLang="en-US" sz="14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딥러닝을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활용한 암 진단 연구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"</a:t>
            </a:r>
            <a:r>
              <a:rPr lang="ko-KR" altLang="en-US" sz="14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에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대해 검색하면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RAG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모델은 최신 학술 논문을 검색하고 주요 내용을 요약하여 제공함으로써 연구자가 필요한 정보를 신속하게 파악할 수 있도록 </a:t>
            </a:r>
            <a:r>
              <a:rPr lang="ko-KR" altLang="en-US" sz="14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돕습</a:t>
            </a:r>
            <a:endParaRPr lang="ko-KR" altLang="en-US" sz="14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endParaRPr lang="en-US" altLang="ko-KR" sz="14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r>
              <a:rPr lang="en-US" altLang="ko-KR" sz="1400" dirty="0">
                <a:solidFill>
                  <a:srgbClr val="000000"/>
                </a:solidFill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법률 상담 </a:t>
            </a:r>
            <a:r>
              <a:rPr lang="ko-KR" altLang="en-US" sz="14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챗봇</a:t>
            </a:r>
            <a:endParaRPr lang="ko-KR" altLang="en-US" sz="14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: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사용자가 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"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임대 계약서 작성 시 주의사항은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?"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이라고 질문하면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ko-KR" altLang="en-US" sz="14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챗봇은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관련 법률 문서와 판례를 검색하여 사용자가 </a:t>
            </a:r>
            <a:r>
              <a:rPr lang="ko-KR" altLang="en-US" sz="14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주의해야할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</a:t>
            </a:r>
            <a:r>
              <a:rPr lang="ko-KR" altLang="en-US" sz="14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사항들들을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요약하여 제공합니다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.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이는 초기 상담 비용을 절감하고</a:t>
            </a:r>
            <a:r>
              <a:rPr lang="en-US" altLang="ko-KR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변호사들이 더 복잡한 문제에 집중할 수 있도록 합니다</a:t>
            </a:r>
          </a:p>
          <a:p>
            <a:endParaRPr lang="ko-KR" altLang="en-US" sz="14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endParaRPr lang="ko-KR" altLang="en-US" sz="14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407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7F52177C-4FF6-4779-8A91-B8EE9627DF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834" b="89753" l="9854" r="89781">
                        <a14:foregroundMark x1="27737" y1="8834" x2="34672" y2="9187"/>
                        <a14:foregroundMark x1="28467" y1="9187" x2="28467" y2="9187"/>
                        <a14:foregroundMark x1="55474" y1="18375" x2="55474" y2="18375"/>
                        <a14:foregroundMark x1="21898" y1="60424" x2="21898" y2="60424"/>
                        <a14:foregroundMark x1="27007" y1="60071" x2="27007" y2="60071"/>
                        <a14:foregroundMark x1="39416" y1="59011" x2="39416" y2="59011"/>
                        <a14:foregroundMark x1="48905" y1="60071" x2="48905" y2="60071"/>
                        <a14:foregroundMark x1="58029" y1="60424" x2="58029" y2="60424"/>
                        <a14:foregroundMark x1="64599" y1="61484" x2="64599" y2="61484"/>
                        <a14:foregroundMark x1="79927" y1="61484" x2="79927" y2="61484"/>
                        <a14:foregroundMark x1="21168" y1="76325" x2="21168" y2="76325"/>
                        <a14:foregroundMark x1="25182" y1="76678" x2="25182" y2="76678"/>
                        <a14:foregroundMark x1="32482" y1="75265" x2="32482" y2="75265"/>
                        <a14:foregroundMark x1="46715" y1="75618" x2="46715" y2="75618"/>
                        <a14:foregroundMark x1="58394" y1="77739" x2="58394" y2="77739"/>
                        <a14:foregroundMark x1="71533" y1="79152" x2="71533" y2="79152"/>
                        <a14:foregroundMark x1="84307" y1="79859" x2="84307" y2="798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1017" y="559293"/>
            <a:ext cx="762603" cy="787652"/>
          </a:xfrm>
          <a:prstGeom prst="rect">
            <a:avLst/>
          </a:prstGeom>
        </p:spPr>
      </p:pic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1777E62-76BE-4EF2-A528-617CD267A276}"/>
              </a:ext>
            </a:extLst>
          </p:cNvPr>
          <p:cNvCxnSpPr>
            <a:endCxn id="31" idx="1"/>
          </p:cNvCxnSpPr>
          <p:nvPr/>
        </p:nvCxnSpPr>
        <p:spPr>
          <a:xfrm>
            <a:off x="83501" y="258522"/>
            <a:ext cx="7872875" cy="17633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36AB6487-53CB-41D8-A526-9C3A3A5F0F48}"/>
              </a:ext>
            </a:extLst>
          </p:cNvPr>
          <p:cNvSpPr/>
          <p:nvPr/>
        </p:nvSpPr>
        <p:spPr>
          <a:xfrm>
            <a:off x="7956376" y="140816"/>
            <a:ext cx="50291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037C85E-32B4-407C-B6DB-29C123C72544}"/>
              </a:ext>
            </a:extLst>
          </p:cNvPr>
          <p:cNvSpPr txBox="1"/>
          <p:nvPr/>
        </p:nvSpPr>
        <p:spPr>
          <a:xfrm>
            <a:off x="812373" y="79934"/>
            <a:ext cx="169361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PASSSION &amp; PIONEER </a:t>
            </a: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A398225F-7301-4B66-B614-7A2C64D60FEB}"/>
              </a:ext>
            </a:extLst>
          </p:cNvPr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C4F4925-6785-4DE2-8ABF-64AEEF8E3116}"/>
              </a:ext>
            </a:extLst>
          </p:cNvPr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EBB68DE-8623-4DF9-87A8-1100F2DD47C5}"/>
              </a:ext>
            </a:extLst>
          </p:cNvPr>
          <p:cNvSpPr txBox="1"/>
          <p:nvPr/>
        </p:nvSpPr>
        <p:spPr>
          <a:xfrm>
            <a:off x="46652" y="112461"/>
            <a:ext cx="78093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a가을소풍B" pitchFamily="18" charset="-127"/>
                <a:ea typeface="a가을소풍B" pitchFamily="18" charset="-127"/>
              </a:rPr>
              <a:t>PNP</a:t>
            </a:r>
            <a:endParaRPr lang="ko-KR" altLang="en-US" sz="1200" spc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a가을소풍B" pitchFamily="18" charset="-127"/>
              <a:ea typeface="a가을소풍B" pitchFamily="18" charset="-127"/>
            </a:endParaRPr>
          </a:p>
        </p:txBody>
      </p:sp>
      <p:sp>
        <p:nvSpPr>
          <p:cNvPr id="40" name="이등변 삼각형 39">
            <a:extLst>
              <a:ext uri="{FF2B5EF4-FFF2-40B4-BE49-F238E27FC236}">
                <a16:creationId xmlns:a16="http://schemas.microsoft.com/office/drawing/2014/main" id="{37045F7E-DEE2-4EE3-9487-706969F93FAE}"/>
              </a:ext>
            </a:extLst>
          </p:cNvPr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 descr="Google Developer Groups">
            <a:extLst>
              <a:ext uri="{FF2B5EF4-FFF2-40B4-BE49-F238E27FC236}">
                <a16:creationId xmlns:a16="http://schemas.microsoft.com/office/drawing/2014/main" id="{85FBAFE2-B9AD-25FE-75FB-821977C7FE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0528" y="4803998"/>
            <a:ext cx="1946064" cy="159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77;p6">
            <a:extLst>
              <a:ext uri="{FF2B5EF4-FFF2-40B4-BE49-F238E27FC236}">
                <a16:creationId xmlns:a16="http://schemas.microsoft.com/office/drawing/2014/main" id="{22A43B9D-E0F9-8A07-07AD-0F8BFE213015}"/>
              </a:ext>
            </a:extLst>
          </p:cNvPr>
          <p:cNvSpPr txBox="1">
            <a:spLocks/>
          </p:cNvSpPr>
          <p:nvPr/>
        </p:nvSpPr>
        <p:spPr>
          <a:xfrm>
            <a:off x="930469" y="483518"/>
            <a:ext cx="7666393" cy="51528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100"/>
              </a:spcBef>
            </a:pPr>
            <a:r>
              <a:rPr lang="en-US" sz="2400" b="1" spc="-95" dirty="0">
                <a:latin typeface="Noto Sans CJK HK"/>
                <a:cs typeface="Noto Sans CJK HK"/>
              </a:rPr>
              <a:t>RAG Framework</a:t>
            </a:r>
            <a:endParaRPr lang="en-US" sz="2400" dirty="0">
              <a:latin typeface="Noto Sans CJK HK"/>
              <a:cs typeface="Noto Sans CJK HK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3459F5-2D20-D974-C8BD-719FBC44F710}"/>
              </a:ext>
            </a:extLst>
          </p:cNvPr>
          <p:cNvSpPr txBox="1"/>
          <p:nvPr/>
        </p:nvSpPr>
        <p:spPr>
          <a:xfrm>
            <a:off x="7993225" y="179961"/>
            <a:ext cx="11046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RAG</a:t>
            </a:r>
            <a:endParaRPr lang="ko-KR" altLang="en-US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98A628-6B4C-77F1-7A4D-8A020835ED1F}"/>
              </a:ext>
            </a:extLst>
          </p:cNvPr>
          <p:cNvSpPr txBox="1"/>
          <p:nvPr/>
        </p:nvSpPr>
        <p:spPr>
          <a:xfrm>
            <a:off x="915962" y="1050865"/>
            <a:ext cx="7956123" cy="34932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직접 구현</a:t>
            </a:r>
          </a:p>
          <a:p>
            <a:r>
              <a:rPr lang="ko-KR" altLang="en-US" sz="13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임베딩</a:t>
            </a:r>
            <a:endParaRPr lang="ko-KR" altLang="en-US" sz="13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r>
              <a:rPr lang="en-US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TF-IDF, </a:t>
            </a:r>
            <a:r>
              <a:rPr lang="ko-KR" altLang="en-US" sz="13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임베딩</a:t>
            </a:r>
            <a:r>
              <a:rPr lang="ko-KR" altLang="en-US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 모델</a:t>
            </a:r>
            <a:endParaRPr lang="en-US" altLang="ko-KR" sz="13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endParaRPr lang="ko-KR" altLang="en-US" sz="13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r>
              <a:rPr lang="ko-KR" altLang="en-US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정보저장 및 검색</a:t>
            </a:r>
          </a:p>
          <a:p>
            <a:pPr marL="285750" indent="-285750">
              <a:buFontTx/>
              <a:buChar char="-"/>
            </a:pPr>
            <a:r>
              <a:rPr lang="en-US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RDBMS, NoSQL, </a:t>
            </a:r>
            <a:r>
              <a:rPr lang="en-US" sz="13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VectorDB</a:t>
            </a:r>
            <a:r>
              <a:rPr lang="en-US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…</a:t>
            </a:r>
          </a:p>
          <a:p>
            <a:pPr marL="285750" indent="-285750">
              <a:buFontTx/>
              <a:buChar char="-"/>
            </a:pPr>
            <a:endParaRPr lang="en-US" sz="13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r>
              <a:rPr lang="en-US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LLM</a:t>
            </a:r>
          </a:p>
          <a:p>
            <a:pPr marL="285750" indent="-285750">
              <a:buFontTx/>
              <a:buChar char="-"/>
            </a:pPr>
            <a:r>
              <a:rPr lang="en-US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Llama, ChatGPT, Phi, …</a:t>
            </a:r>
          </a:p>
          <a:p>
            <a:pPr marL="285750" indent="-285750">
              <a:buFontTx/>
              <a:buChar char="-"/>
            </a:pPr>
            <a:endParaRPr lang="en-US" sz="13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r>
              <a:rPr lang="en-US" sz="13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Langchain</a:t>
            </a:r>
            <a:endParaRPr lang="en-US" sz="13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r>
              <a:rPr lang="en-US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대규모 언어 모델</a:t>
            </a:r>
            <a:r>
              <a:rPr lang="en-US" altLang="ko-KR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(</a:t>
            </a:r>
            <a:r>
              <a:rPr lang="en-US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LLM)</a:t>
            </a:r>
            <a:r>
              <a:rPr lang="ko-KR" altLang="en-US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을 활용한 복잡한 언어 처리 파이프라인을 구축하기 위한 프레임워크</a:t>
            </a:r>
          </a:p>
          <a:p>
            <a:pPr marL="285750" indent="-285750">
              <a:buFontTx/>
              <a:buChar char="-"/>
            </a:pPr>
            <a:r>
              <a:rPr lang="ko-KR" altLang="en-US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다양한 언어 모델과 검색 기법을 결합하여 효율적이고 확장 가능한 자연어 처리</a:t>
            </a:r>
            <a:r>
              <a:rPr lang="en-US" altLang="ko-KR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(</a:t>
            </a:r>
            <a:r>
              <a:rPr lang="en-US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NLP) </a:t>
            </a:r>
            <a:r>
              <a:rPr lang="ko-KR" altLang="en-US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시스템을 구축하는 데 중점</a:t>
            </a:r>
            <a:endParaRPr lang="en-US" altLang="ko-KR" sz="13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pPr marL="285750" indent="-285750">
              <a:buFontTx/>
              <a:buChar char="-"/>
            </a:pPr>
            <a:endParaRPr lang="ko-KR" altLang="en-US" sz="13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r>
              <a:rPr lang="en-US" sz="1300" dirty="0" err="1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LlamaIndex</a:t>
            </a:r>
            <a:endParaRPr lang="en-US" sz="1300" dirty="0">
              <a:solidFill>
                <a:srgbClr val="000000"/>
              </a:solidFill>
              <a:effectLst/>
              <a:latin typeface="NanumSquare_ac" panose="020B0600000101010101" pitchFamily="34" charset="-127"/>
              <a:ea typeface="NanumSquare_ac" panose="020B0600000101010101" pitchFamily="34" charset="-127"/>
            </a:endParaRPr>
          </a:p>
          <a:p>
            <a:r>
              <a:rPr lang="en-US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대규모 언어 모델을 기반으로 한 검색 및 생성 작업을 지원하는 프레임워크</a:t>
            </a:r>
          </a:p>
          <a:p>
            <a:r>
              <a:rPr lang="en-US" altLang="ko-KR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- </a:t>
            </a:r>
            <a:r>
              <a:rPr lang="ko-KR" altLang="en-US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프레임워크는 대규모 데이터셋을 효율적으로 인덱싱하고</a:t>
            </a:r>
            <a:r>
              <a:rPr lang="en-US" altLang="ko-KR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, </a:t>
            </a:r>
            <a:r>
              <a:rPr lang="ko-KR" altLang="en-US" sz="1300" dirty="0">
                <a:solidFill>
                  <a:srgbClr val="000000"/>
                </a:solidFill>
                <a:effectLst/>
                <a:latin typeface="NanumSquare_ac" panose="020B0600000101010101" pitchFamily="34" charset="-127"/>
                <a:ea typeface="NanumSquare_ac" panose="020B0600000101010101" pitchFamily="34" charset="-127"/>
              </a:rPr>
              <a:t>고성능 검색 기능을 제공하는 데 중점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E0CFC8-1BFD-969B-4DFA-94DD3176CC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62331" y="998804"/>
            <a:ext cx="32512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725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프로젝트 로드맵 (PnP AI 2023-winter)" id="{CFBA56BD-3B50-DD4E-9783-9510F17F68E4}" vid="{07A4A650-14AB-4148-A8A5-CB4BA94153E7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2556</TotalTime>
  <Words>1045</Words>
  <Application>Microsoft Macintosh PowerPoint</Application>
  <PresentationFormat>On-screen Show (16:9)</PresentationFormat>
  <Paragraphs>182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10X10</vt:lpstr>
      <vt:lpstr>맑은 고딕</vt:lpstr>
      <vt:lpstr>10X10 Bold</vt:lpstr>
      <vt:lpstr>Arial</vt:lpstr>
      <vt:lpstr>NanumSquare_ac</vt:lpstr>
      <vt:lpstr>Noto Sans CJK HK</vt:lpstr>
      <vt:lpstr>a가을소풍B</vt:lpstr>
      <vt:lpstr>Wingdings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이예은</dc:creator>
  <cp:lastModifiedBy>김대현</cp:lastModifiedBy>
  <cp:revision>94</cp:revision>
  <dcterms:created xsi:type="dcterms:W3CDTF">2015-03-17T10:14:13Z</dcterms:created>
  <dcterms:modified xsi:type="dcterms:W3CDTF">2024-07-29T12:01:57Z</dcterms:modified>
</cp:coreProperties>
</file>

<file path=docProps/thumbnail.jpeg>
</file>